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9"/>
  </p:notesMasterIdLst>
  <p:sldIdLst>
    <p:sldId id="265" r:id="rId2"/>
    <p:sldId id="257" r:id="rId3"/>
    <p:sldId id="260" r:id="rId4"/>
    <p:sldId id="300" r:id="rId5"/>
    <p:sldId id="258" r:id="rId6"/>
    <p:sldId id="259" r:id="rId7"/>
    <p:sldId id="266" r:id="rId8"/>
    <p:sldId id="262" r:id="rId9"/>
    <p:sldId id="263" r:id="rId10"/>
    <p:sldId id="264" r:id="rId11"/>
    <p:sldId id="301" r:id="rId12"/>
    <p:sldId id="297" r:id="rId13"/>
    <p:sldId id="272" r:id="rId14"/>
    <p:sldId id="274" r:id="rId15"/>
    <p:sldId id="276" r:id="rId16"/>
    <p:sldId id="277" r:id="rId17"/>
    <p:sldId id="279" r:id="rId18"/>
    <p:sldId id="280" r:id="rId19"/>
    <p:sldId id="292" r:id="rId20"/>
    <p:sldId id="285" r:id="rId21"/>
    <p:sldId id="309" r:id="rId22"/>
    <p:sldId id="310" r:id="rId23"/>
    <p:sldId id="311" r:id="rId24"/>
    <p:sldId id="312" r:id="rId25"/>
    <p:sldId id="299" r:id="rId26"/>
    <p:sldId id="308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-4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0312B-70D3-401A-BA71-5E751415EFA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s-VE"/>
        </a:p>
      </dgm:t>
    </dgm:pt>
    <dgm:pt modelId="{905B0C81-5A56-4555-9D2C-FB4AA1291B49}">
      <dgm:prSet/>
      <dgm:spPr/>
      <dgm:t>
        <a:bodyPr/>
        <a:lstStyle/>
        <a:p>
          <a:pPr rtl="0"/>
          <a:r>
            <a:rPr lang="es-VE" smtClean="0"/>
            <a:t>Ser</a:t>
          </a:r>
          <a:endParaRPr lang="es-VE"/>
        </a:p>
      </dgm:t>
    </dgm:pt>
    <dgm:pt modelId="{D1EDCA82-19C5-4845-88CD-63DC4D2153F9}" type="parTrans" cxnId="{6C3C4990-038C-43A1-A089-48086FD28189}">
      <dgm:prSet/>
      <dgm:spPr/>
      <dgm:t>
        <a:bodyPr/>
        <a:lstStyle/>
        <a:p>
          <a:endParaRPr lang="es-VE"/>
        </a:p>
      </dgm:t>
    </dgm:pt>
    <dgm:pt modelId="{5DDF473C-2EA9-4DA2-AE4F-D283CA0E0CFF}" type="sibTrans" cxnId="{6C3C4990-038C-43A1-A089-48086FD28189}">
      <dgm:prSet/>
      <dgm:spPr/>
      <dgm:t>
        <a:bodyPr/>
        <a:lstStyle/>
        <a:p>
          <a:endParaRPr lang="es-VE"/>
        </a:p>
      </dgm:t>
    </dgm:pt>
    <dgm:pt modelId="{724814DE-D497-43CC-B91E-C45DF9F3BD87}">
      <dgm:prSet/>
      <dgm:spPr/>
      <dgm:t>
        <a:bodyPr/>
        <a:lstStyle/>
        <a:p>
          <a:pPr rtl="0"/>
          <a:r>
            <a:rPr lang="es-VE" smtClean="0"/>
            <a:t>Espiritual</a:t>
          </a:r>
          <a:endParaRPr lang="es-VE"/>
        </a:p>
      </dgm:t>
    </dgm:pt>
    <dgm:pt modelId="{5727C70B-97AE-4973-B9D0-279239D89240}" type="parTrans" cxnId="{7F3EBC51-076E-4A3A-9C34-CE7E307B1977}">
      <dgm:prSet/>
      <dgm:spPr/>
      <dgm:t>
        <a:bodyPr/>
        <a:lstStyle/>
        <a:p>
          <a:endParaRPr lang="es-VE"/>
        </a:p>
      </dgm:t>
    </dgm:pt>
    <dgm:pt modelId="{8778A61A-6842-4342-A3D7-08ACABE2D627}" type="sibTrans" cxnId="{7F3EBC51-076E-4A3A-9C34-CE7E307B1977}">
      <dgm:prSet/>
      <dgm:spPr/>
      <dgm:t>
        <a:bodyPr/>
        <a:lstStyle/>
        <a:p>
          <a:endParaRPr lang="es-VE"/>
        </a:p>
      </dgm:t>
    </dgm:pt>
    <dgm:pt modelId="{EF701643-2AB6-439D-A109-1C7C9007257F}">
      <dgm:prSet/>
      <dgm:spPr/>
      <dgm:t>
        <a:bodyPr/>
        <a:lstStyle/>
        <a:p>
          <a:pPr rtl="0"/>
          <a:r>
            <a:rPr lang="es-VE" smtClean="0"/>
            <a:t>Emocional</a:t>
          </a:r>
          <a:endParaRPr lang="es-VE"/>
        </a:p>
      </dgm:t>
    </dgm:pt>
    <dgm:pt modelId="{355E1FA5-D32C-4107-9053-73C1FE862E66}" type="parTrans" cxnId="{1253AFDF-076F-4A05-8780-EDC4CA37E2A0}">
      <dgm:prSet/>
      <dgm:spPr/>
      <dgm:t>
        <a:bodyPr/>
        <a:lstStyle/>
        <a:p>
          <a:endParaRPr lang="es-VE"/>
        </a:p>
      </dgm:t>
    </dgm:pt>
    <dgm:pt modelId="{6C15445A-164E-4CFA-BDFC-C0E041F8E40D}" type="sibTrans" cxnId="{1253AFDF-076F-4A05-8780-EDC4CA37E2A0}">
      <dgm:prSet/>
      <dgm:spPr/>
      <dgm:t>
        <a:bodyPr/>
        <a:lstStyle/>
        <a:p>
          <a:endParaRPr lang="es-VE"/>
        </a:p>
      </dgm:t>
    </dgm:pt>
    <dgm:pt modelId="{37C54402-6571-4D34-98BF-5425B42F4BB4}">
      <dgm:prSet/>
      <dgm:spPr/>
      <dgm:t>
        <a:bodyPr/>
        <a:lstStyle/>
        <a:p>
          <a:pPr rtl="0"/>
          <a:r>
            <a:rPr lang="es-VE" smtClean="0"/>
            <a:t>Mental</a:t>
          </a:r>
          <a:endParaRPr lang="es-VE"/>
        </a:p>
      </dgm:t>
    </dgm:pt>
    <dgm:pt modelId="{FDABF737-418C-45A0-985B-ED5F9196C642}" type="parTrans" cxnId="{302EBD36-5865-4422-808D-A4C426438423}">
      <dgm:prSet/>
      <dgm:spPr/>
      <dgm:t>
        <a:bodyPr/>
        <a:lstStyle/>
        <a:p>
          <a:endParaRPr lang="es-VE"/>
        </a:p>
      </dgm:t>
    </dgm:pt>
    <dgm:pt modelId="{EC20CFC6-1808-4C8F-9CBA-7C427805ACEE}" type="sibTrans" cxnId="{302EBD36-5865-4422-808D-A4C426438423}">
      <dgm:prSet/>
      <dgm:spPr/>
      <dgm:t>
        <a:bodyPr/>
        <a:lstStyle/>
        <a:p>
          <a:endParaRPr lang="es-VE"/>
        </a:p>
      </dgm:t>
    </dgm:pt>
    <dgm:pt modelId="{6A291ABB-3292-4426-B0AA-374CD9CD1764}">
      <dgm:prSet/>
      <dgm:spPr/>
      <dgm:t>
        <a:bodyPr/>
        <a:lstStyle/>
        <a:p>
          <a:pPr rtl="0"/>
          <a:r>
            <a:rPr lang="es-VE" smtClean="0"/>
            <a:t>Físico</a:t>
          </a:r>
          <a:endParaRPr lang="es-VE"/>
        </a:p>
      </dgm:t>
    </dgm:pt>
    <dgm:pt modelId="{DCC69AD4-7CC7-4CEE-BF7A-189670645CF1}" type="parTrans" cxnId="{A9650B64-98BB-43B0-A8BE-AC62BF87D185}">
      <dgm:prSet/>
      <dgm:spPr/>
      <dgm:t>
        <a:bodyPr/>
        <a:lstStyle/>
        <a:p>
          <a:endParaRPr lang="es-VE"/>
        </a:p>
      </dgm:t>
    </dgm:pt>
    <dgm:pt modelId="{4D442C68-DE6F-4CAF-BCF9-E11F1901CD64}" type="sibTrans" cxnId="{A9650B64-98BB-43B0-A8BE-AC62BF87D185}">
      <dgm:prSet/>
      <dgm:spPr/>
      <dgm:t>
        <a:bodyPr/>
        <a:lstStyle/>
        <a:p>
          <a:endParaRPr lang="es-VE"/>
        </a:p>
      </dgm:t>
    </dgm:pt>
    <dgm:pt modelId="{84F5A755-47A8-4E48-B057-9D8BC1EAB181}">
      <dgm:prSet/>
      <dgm:spPr/>
      <dgm:t>
        <a:bodyPr/>
        <a:lstStyle/>
        <a:p>
          <a:pPr rtl="0"/>
          <a:r>
            <a:rPr lang="es-VE" smtClean="0"/>
            <a:t>Social</a:t>
          </a:r>
          <a:endParaRPr lang="es-VE"/>
        </a:p>
      </dgm:t>
    </dgm:pt>
    <dgm:pt modelId="{ED3315D7-B399-4991-8A6B-CC22198B6132}" type="parTrans" cxnId="{C013031A-E493-4A34-9E6F-6DDCF58BE547}">
      <dgm:prSet/>
      <dgm:spPr/>
      <dgm:t>
        <a:bodyPr/>
        <a:lstStyle/>
        <a:p>
          <a:endParaRPr lang="es-VE"/>
        </a:p>
      </dgm:t>
    </dgm:pt>
    <dgm:pt modelId="{C422D825-9DE9-4A5F-A123-2B9C9C1C68B8}" type="sibTrans" cxnId="{C013031A-E493-4A34-9E6F-6DDCF58BE547}">
      <dgm:prSet/>
      <dgm:spPr/>
      <dgm:t>
        <a:bodyPr/>
        <a:lstStyle/>
        <a:p>
          <a:endParaRPr lang="es-VE"/>
        </a:p>
      </dgm:t>
    </dgm:pt>
    <dgm:pt modelId="{228CDE6F-FD1A-4CD3-B6C6-BAD2BC2C9561}" type="pres">
      <dgm:prSet presAssocID="{EA10312B-70D3-401A-BA71-5E751415EF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5C4FC7D-6628-4F71-A832-7990BBBB3B56}" type="pres">
      <dgm:prSet presAssocID="{905B0C81-5A56-4555-9D2C-FB4AA1291B49}" presName="centerShape" presStyleLbl="node0" presStyleIdx="0" presStyleCnt="1"/>
      <dgm:spPr/>
      <dgm:t>
        <a:bodyPr/>
        <a:lstStyle/>
        <a:p>
          <a:endParaRPr lang="es-VE"/>
        </a:p>
      </dgm:t>
    </dgm:pt>
    <dgm:pt modelId="{2E2EDFCA-E938-44A0-8185-3B8B9B0FE830}" type="pres">
      <dgm:prSet presAssocID="{5727C70B-97AE-4973-B9D0-279239D89240}" presName="parTrans" presStyleLbl="sibTrans2D1" presStyleIdx="0" presStyleCnt="5"/>
      <dgm:spPr/>
      <dgm:t>
        <a:bodyPr/>
        <a:lstStyle/>
        <a:p>
          <a:endParaRPr lang="es-VE"/>
        </a:p>
      </dgm:t>
    </dgm:pt>
    <dgm:pt modelId="{E3545929-F98A-43F1-92C9-CE39DBDE672A}" type="pres">
      <dgm:prSet presAssocID="{5727C70B-97AE-4973-B9D0-279239D89240}" presName="connectorText" presStyleLbl="sibTrans2D1" presStyleIdx="0" presStyleCnt="5"/>
      <dgm:spPr/>
      <dgm:t>
        <a:bodyPr/>
        <a:lstStyle/>
        <a:p>
          <a:endParaRPr lang="es-VE"/>
        </a:p>
      </dgm:t>
    </dgm:pt>
    <dgm:pt modelId="{6CD9E199-20C7-4B7F-A7A9-B49E341497F1}" type="pres">
      <dgm:prSet presAssocID="{724814DE-D497-43CC-B91E-C45DF9F3BD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64B717B-D6ED-4C65-9F45-7BB4637A3402}" type="pres">
      <dgm:prSet presAssocID="{355E1FA5-D32C-4107-9053-73C1FE862E66}" presName="parTrans" presStyleLbl="sibTrans2D1" presStyleIdx="1" presStyleCnt="5"/>
      <dgm:spPr/>
      <dgm:t>
        <a:bodyPr/>
        <a:lstStyle/>
        <a:p>
          <a:endParaRPr lang="es-VE"/>
        </a:p>
      </dgm:t>
    </dgm:pt>
    <dgm:pt modelId="{FCDFF38D-9376-40E6-8CF9-A19F71461B9D}" type="pres">
      <dgm:prSet presAssocID="{355E1FA5-D32C-4107-9053-73C1FE862E66}" presName="connectorText" presStyleLbl="sibTrans2D1" presStyleIdx="1" presStyleCnt="5"/>
      <dgm:spPr/>
      <dgm:t>
        <a:bodyPr/>
        <a:lstStyle/>
        <a:p>
          <a:endParaRPr lang="es-VE"/>
        </a:p>
      </dgm:t>
    </dgm:pt>
    <dgm:pt modelId="{D9963A8C-6FFB-4B3F-95E8-D46AFFE519AE}" type="pres">
      <dgm:prSet presAssocID="{EF701643-2AB6-439D-A109-1C7C900725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C5D653-495B-4C67-AF9C-84CF42582195}" type="pres">
      <dgm:prSet presAssocID="{FDABF737-418C-45A0-985B-ED5F9196C642}" presName="parTrans" presStyleLbl="sibTrans2D1" presStyleIdx="2" presStyleCnt="5"/>
      <dgm:spPr/>
      <dgm:t>
        <a:bodyPr/>
        <a:lstStyle/>
        <a:p>
          <a:endParaRPr lang="es-VE"/>
        </a:p>
      </dgm:t>
    </dgm:pt>
    <dgm:pt modelId="{E1AFD92F-67BD-436E-A041-EE9501F4158A}" type="pres">
      <dgm:prSet presAssocID="{FDABF737-418C-45A0-985B-ED5F9196C642}" presName="connectorText" presStyleLbl="sibTrans2D1" presStyleIdx="2" presStyleCnt="5"/>
      <dgm:spPr/>
      <dgm:t>
        <a:bodyPr/>
        <a:lstStyle/>
        <a:p>
          <a:endParaRPr lang="es-VE"/>
        </a:p>
      </dgm:t>
    </dgm:pt>
    <dgm:pt modelId="{D8E106CF-3BDE-483C-BEC4-9FDCF911AD89}" type="pres">
      <dgm:prSet presAssocID="{37C54402-6571-4D34-98BF-5425B42F4B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A6B2DDC-7D28-40E5-8B1D-96A2C4091F91}" type="pres">
      <dgm:prSet presAssocID="{DCC69AD4-7CC7-4CEE-BF7A-189670645CF1}" presName="parTrans" presStyleLbl="sibTrans2D1" presStyleIdx="3" presStyleCnt="5"/>
      <dgm:spPr/>
      <dgm:t>
        <a:bodyPr/>
        <a:lstStyle/>
        <a:p>
          <a:endParaRPr lang="es-VE"/>
        </a:p>
      </dgm:t>
    </dgm:pt>
    <dgm:pt modelId="{4C4A3152-51B4-4C3C-AB97-0A13A2E3DF8B}" type="pres">
      <dgm:prSet presAssocID="{DCC69AD4-7CC7-4CEE-BF7A-189670645CF1}" presName="connectorText" presStyleLbl="sibTrans2D1" presStyleIdx="3" presStyleCnt="5"/>
      <dgm:spPr/>
      <dgm:t>
        <a:bodyPr/>
        <a:lstStyle/>
        <a:p>
          <a:endParaRPr lang="es-VE"/>
        </a:p>
      </dgm:t>
    </dgm:pt>
    <dgm:pt modelId="{BB295BB6-F092-4335-87F1-E85EF55FDFF3}" type="pres">
      <dgm:prSet presAssocID="{6A291ABB-3292-4426-B0AA-374CD9CD17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569601D-14D4-444A-B162-89A5EF6D672D}" type="pres">
      <dgm:prSet presAssocID="{ED3315D7-B399-4991-8A6B-CC22198B6132}" presName="parTrans" presStyleLbl="sibTrans2D1" presStyleIdx="4" presStyleCnt="5"/>
      <dgm:spPr/>
      <dgm:t>
        <a:bodyPr/>
        <a:lstStyle/>
        <a:p>
          <a:endParaRPr lang="es-VE"/>
        </a:p>
      </dgm:t>
    </dgm:pt>
    <dgm:pt modelId="{149950D6-2996-4A50-A849-1A46E7D46257}" type="pres">
      <dgm:prSet presAssocID="{ED3315D7-B399-4991-8A6B-CC22198B6132}" presName="connectorText" presStyleLbl="sibTrans2D1" presStyleIdx="4" presStyleCnt="5"/>
      <dgm:spPr/>
      <dgm:t>
        <a:bodyPr/>
        <a:lstStyle/>
        <a:p>
          <a:endParaRPr lang="es-VE"/>
        </a:p>
      </dgm:t>
    </dgm:pt>
    <dgm:pt modelId="{00D8A4F3-D1E4-476B-8B49-DBBC97674D94}" type="pres">
      <dgm:prSet presAssocID="{84F5A755-47A8-4E48-B057-9D8BC1EAB1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1AEE28D-1496-4CD0-8C63-777C3AF2BA3D}" type="presOf" srcId="{EF701643-2AB6-439D-A109-1C7C9007257F}" destId="{D9963A8C-6FFB-4B3F-95E8-D46AFFE519AE}" srcOrd="0" destOrd="0" presId="urn:microsoft.com/office/officeart/2005/8/layout/radial5"/>
    <dgm:cxn modelId="{47A78B8C-8E48-452D-86EA-4D718478BE9F}" type="presOf" srcId="{DCC69AD4-7CC7-4CEE-BF7A-189670645CF1}" destId="{4C4A3152-51B4-4C3C-AB97-0A13A2E3DF8B}" srcOrd="1" destOrd="0" presId="urn:microsoft.com/office/officeart/2005/8/layout/radial5"/>
    <dgm:cxn modelId="{45AA545B-E825-43CC-9C33-CA30613CADA9}" type="presOf" srcId="{724814DE-D497-43CC-B91E-C45DF9F3BD87}" destId="{6CD9E199-20C7-4B7F-A7A9-B49E341497F1}" srcOrd="0" destOrd="0" presId="urn:microsoft.com/office/officeart/2005/8/layout/radial5"/>
    <dgm:cxn modelId="{3DABA087-20B9-4077-A032-8783693060E2}" type="presOf" srcId="{FDABF737-418C-45A0-985B-ED5F9196C642}" destId="{64C5D653-495B-4C67-AF9C-84CF42582195}" srcOrd="0" destOrd="0" presId="urn:microsoft.com/office/officeart/2005/8/layout/radial5"/>
    <dgm:cxn modelId="{7F3EBC51-076E-4A3A-9C34-CE7E307B1977}" srcId="{905B0C81-5A56-4555-9D2C-FB4AA1291B49}" destId="{724814DE-D497-43CC-B91E-C45DF9F3BD87}" srcOrd="0" destOrd="0" parTransId="{5727C70B-97AE-4973-B9D0-279239D89240}" sibTransId="{8778A61A-6842-4342-A3D7-08ACABE2D627}"/>
    <dgm:cxn modelId="{1253AFDF-076F-4A05-8780-EDC4CA37E2A0}" srcId="{905B0C81-5A56-4555-9D2C-FB4AA1291B49}" destId="{EF701643-2AB6-439D-A109-1C7C9007257F}" srcOrd="1" destOrd="0" parTransId="{355E1FA5-D32C-4107-9053-73C1FE862E66}" sibTransId="{6C15445A-164E-4CFA-BDFC-C0E041F8E40D}"/>
    <dgm:cxn modelId="{6C3C4990-038C-43A1-A089-48086FD28189}" srcId="{EA10312B-70D3-401A-BA71-5E751415EFAF}" destId="{905B0C81-5A56-4555-9D2C-FB4AA1291B49}" srcOrd="0" destOrd="0" parTransId="{D1EDCA82-19C5-4845-88CD-63DC4D2153F9}" sibTransId="{5DDF473C-2EA9-4DA2-AE4F-D283CA0E0CFF}"/>
    <dgm:cxn modelId="{C013031A-E493-4A34-9E6F-6DDCF58BE547}" srcId="{905B0C81-5A56-4555-9D2C-FB4AA1291B49}" destId="{84F5A755-47A8-4E48-B057-9D8BC1EAB181}" srcOrd="4" destOrd="0" parTransId="{ED3315D7-B399-4991-8A6B-CC22198B6132}" sibTransId="{C422D825-9DE9-4A5F-A123-2B9C9C1C68B8}"/>
    <dgm:cxn modelId="{46D99BC5-4879-40DC-B981-0843BF52657E}" type="presOf" srcId="{5727C70B-97AE-4973-B9D0-279239D89240}" destId="{E3545929-F98A-43F1-92C9-CE39DBDE672A}" srcOrd="1" destOrd="0" presId="urn:microsoft.com/office/officeart/2005/8/layout/radial5"/>
    <dgm:cxn modelId="{400448C2-BD6D-468F-AEF6-078596DBD139}" type="presOf" srcId="{37C54402-6571-4D34-98BF-5425B42F4BB4}" destId="{D8E106CF-3BDE-483C-BEC4-9FDCF911AD89}" srcOrd="0" destOrd="0" presId="urn:microsoft.com/office/officeart/2005/8/layout/radial5"/>
    <dgm:cxn modelId="{5F9215CC-49CD-494A-BF00-44A3284A962C}" type="presOf" srcId="{5727C70B-97AE-4973-B9D0-279239D89240}" destId="{2E2EDFCA-E938-44A0-8185-3B8B9B0FE830}" srcOrd="0" destOrd="0" presId="urn:microsoft.com/office/officeart/2005/8/layout/radial5"/>
    <dgm:cxn modelId="{1C68C567-0B9C-4A0F-9C53-11BEE5FB4784}" type="presOf" srcId="{6A291ABB-3292-4426-B0AA-374CD9CD1764}" destId="{BB295BB6-F092-4335-87F1-E85EF55FDFF3}" srcOrd="0" destOrd="0" presId="urn:microsoft.com/office/officeart/2005/8/layout/radial5"/>
    <dgm:cxn modelId="{B7AD9066-CECC-4074-A291-82612A00A65C}" type="presOf" srcId="{905B0C81-5A56-4555-9D2C-FB4AA1291B49}" destId="{A5C4FC7D-6628-4F71-A832-7990BBBB3B56}" srcOrd="0" destOrd="0" presId="urn:microsoft.com/office/officeart/2005/8/layout/radial5"/>
    <dgm:cxn modelId="{F8006ED7-C30A-4F16-BC93-367102508DCD}" type="presOf" srcId="{EA10312B-70D3-401A-BA71-5E751415EFAF}" destId="{228CDE6F-FD1A-4CD3-B6C6-BAD2BC2C9561}" srcOrd="0" destOrd="0" presId="urn:microsoft.com/office/officeart/2005/8/layout/radial5"/>
    <dgm:cxn modelId="{A9650B64-98BB-43B0-A8BE-AC62BF87D185}" srcId="{905B0C81-5A56-4555-9D2C-FB4AA1291B49}" destId="{6A291ABB-3292-4426-B0AA-374CD9CD1764}" srcOrd="3" destOrd="0" parTransId="{DCC69AD4-7CC7-4CEE-BF7A-189670645CF1}" sibTransId="{4D442C68-DE6F-4CAF-BCF9-E11F1901CD64}"/>
    <dgm:cxn modelId="{B5B0C93E-A447-4988-8ACF-4A788B7431EC}" type="presOf" srcId="{355E1FA5-D32C-4107-9053-73C1FE862E66}" destId="{FCDFF38D-9376-40E6-8CF9-A19F71461B9D}" srcOrd="1" destOrd="0" presId="urn:microsoft.com/office/officeart/2005/8/layout/radial5"/>
    <dgm:cxn modelId="{302EBD36-5865-4422-808D-A4C426438423}" srcId="{905B0C81-5A56-4555-9D2C-FB4AA1291B49}" destId="{37C54402-6571-4D34-98BF-5425B42F4BB4}" srcOrd="2" destOrd="0" parTransId="{FDABF737-418C-45A0-985B-ED5F9196C642}" sibTransId="{EC20CFC6-1808-4C8F-9CBA-7C427805ACEE}"/>
    <dgm:cxn modelId="{8C23A60F-97C7-41E8-8090-B27E1C28EB19}" type="presOf" srcId="{ED3315D7-B399-4991-8A6B-CC22198B6132}" destId="{149950D6-2996-4A50-A849-1A46E7D46257}" srcOrd="1" destOrd="0" presId="urn:microsoft.com/office/officeart/2005/8/layout/radial5"/>
    <dgm:cxn modelId="{3D05DC2A-D62C-4B25-876F-F6FEEF9387FF}" type="presOf" srcId="{355E1FA5-D32C-4107-9053-73C1FE862E66}" destId="{964B717B-D6ED-4C65-9F45-7BB4637A3402}" srcOrd="0" destOrd="0" presId="urn:microsoft.com/office/officeart/2005/8/layout/radial5"/>
    <dgm:cxn modelId="{290EDE6C-9798-48B6-A799-F9263FCAEA37}" type="presOf" srcId="{FDABF737-418C-45A0-985B-ED5F9196C642}" destId="{E1AFD92F-67BD-436E-A041-EE9501F4158A}" srcOrd="1" destOrd="0" presId="urn:microsoft.com/office/officeart/2005/8/layout/radial5"/>
    <dgm:cxn modelId="{5DC47999-5EBB-4BBF-8E6F-3564BCA75BDD}" type="presOf" srcId="{ED3315D7-B399-4991-8A6B-CC22198B6132}" destId="{0569601D-14D4-444A-B162-89A5EF6D672D}" srcOrd="0" destOrd="0" presId="urn:microsoft.com/office/officeart/2005/8/layout/radial5"/>
    <dgm:cxn modelId="{2C4012FF-12FC-4021-9A29-D0A56158A31F}" type="presOf" srcId="{84F5A755-47A8-4E48-B057-9D8BC1EAB181}" destId="{00D8A4F3-D1E4-476B-8B49-DBBC97674D94}" srcOrd="0" destOrd="0" presId="urn:microsoft.com/office/officeart/2005/8/layout/radial5"/>
    <dgm:cxn modelId="{97AF266E-B423-4F98-BE36-3FE8117DD751}" type="presOf" srcId="{DCC69AD4-7CC7-4CEE-BF7A-189670645CF1}" destId="{FA6B2DDC-7D28-40E5-8B1D-96A2C4091F91}" srcOrd="0" destOrd="0" presId="urn:microsoft.com/office/officeart/2005/8/layout/radial5"/>
    <dgm:cxn modelId="{7707D7CE-EB1E-4462-865A-E8BD43C50842}" type="presParOf" srcId="{228CDE6F-FD1A-4CD3-B6C6-BAD2BC2C9561}" destId="{A5C4FC7D-6628-4F71-A832-7990BBBB3B56}" srcOrd="0" destOrd="0" presId="urn:microsoft.com/office/officeart/2005/8/layout/radial5"/>
    <dgm:cxn modelId="{89AA7027-DDDA-4ED6-AC44-E8C14DF3FA41}" type="presParOf" srcId="{228CDE6F-FD1A-4CD3-B6C6-BAD2BC2C9561}" destId="{2E2EDFCA-E938-44A0-8185-3B8B9B0FE830}" srcOrd="1" destOrd="0" presId="urn:microsoft.com/office/officeart/2005/8/layout/radial5"/>
    <dgm:cxn modelId="{E4257BBB-86B5-4F6D-B348-8A6C3A43B178}" type="presParOf" srcId="{2E2EDFCA-E938-44A0-8185-3B8B9B0FE830}" destId="{E3545929-F98A-43F1-92C9-CE39DBDE672A}" srcOrd="0" destOrd="0" presId="urn:microsoft.com/office/officeart/2005/8/layout/radial5"/>
    <dgm:cxn modelId="{CCEABDFE-1687-42B7-95C3-DC675E1DAA85}" type="presParOf" srcId="{228CDE6F-FD1A-4CD3-B6C6-BAD2BC2C9561}" destId="{6CD9E199-20C7-4B7F-A7A9-B49E341497F1}" srcOrd="2" destOrd="0" presId="urn:microsoft.com/office/officeart/2005/8/layout/radial5"/>
    <dgm:cxn modelId="{818D8713-1D00-4B00-AECB-572CA1EBF8AD}" type="presParOf" srcId="{228CDE6F-FD1A-4CD3-B6C6-BAD2BC2C9561}" destId="{964B717B-D6ED-4C65-9F45-7BB4637A3402}" srcOrd="3" destOrd="0" presId="urn:microsoft.com/office/officeart/2005/8/layout/radial5"/>
    <dgm:cxn modelId="{B37AA7E4-2279-4942-8A8B-A55055F3984F}" type="presParOf" srcId="{964B717B-D6ED-4C65-9F45-7BB4637A3402}" destId="{FCDFF38D-9376-40E6-8CF9-A19F71461B9D}" srcOrd="0" destOrd="0" presId="urn:microsoft.com/office/officeart/2005/8/layout/radial5"/>
    <dgm:cxn modelId="{BC1D464A-189C-4386-98D3-99D255208087}" type="presParOf" srcId="{228CDE6F-FD1A-4CD3-B6C6-BAD2BC2C9561}" destId="{D9963A8C-6FFB-4B3F-95E8-D46AFFE519AE}" srcOrd="4" destOrd="0" presId="urn:microsoft.com/office/officeart/2005/8/layout/radial5"/>
    <dgm:cxn modelId="{D1DCA7EA-E1E6-4766-92E0-DD0E83893119}" type="presParOf" srcId="{228CDE6F-FD1A-4CD3-B6C6-BAD2BC2C9561}" destId="{64C5D653-495B-4C67-AF9C-84CF42582195}" srcOrd="5" destOrd="0" presId="urn:microsoft.com/office/officeart/2005/8/layout/radial5"/>
    <dgm:cxn modelId="{382E9747-BC27-48A6-AAB8-E3BE2C4C0EA6}" type="presParOf" srcId="{64C5D653-495B-4C67-AF9C-84CF42582195}" destId="{E1AFD92F-67BD-436E-A041-EE9501F4158A}" srcOrd="0" destOrd="0" presId="urn:microsoft.com/office/officeart/2005/8/layout/radial5"/>
    <dgm:cxn modelId="{2FA094F2-8907-4DBC-8932-0D2A4FCA5124}" type="presParOf" srcId="{228CDE6F-FD1A-4CD3-B6C6-BAD2BC2C9561}" destId="{D8E106CF-3BDE-483C-BEC4-9FDCF911AD89}" srcOrd="6" destOrd="0" presId="urn:microsoft.com/office/officeart/2005/8/layout/radial5"/>
    <dgm:cxn modelId="{34058532-FC8B-491A-B26D-106B162B2D2E}" type="presParOf" srcId="{228CDE6F-FD1A-4CD3-B6C6-BAD2BC2C9561}" destId="{FA6B2DDC-7D28-40E5-8B1D-96A2C4091F91}" srcOrd="7" destOrd="0" presId="urn:microsoft.com/office/officeart/2005/8/layout/radial5"/>
    <dgm:cxn modelId="{35143121-DA94-45F4-9F2E-54FA7A476B26}" type="presParOf" srcId="{FA6B2DDC-7D28-40E5-8B1D-96A2C4091F91}" destId="{4C4A3152-51B4-4C3C-AB97-0A13A2E3DF8B}" srcOrd="0" destOrd="0" presId="urn:microsoft.com/office/officeart/2005/8/layout/radial5"/>
    <dgm:cxn modelId="{F6E5B64A-F655-45D0-B5C5-0AE4454B442F}" type="presParOf" srcId="{228CDE6F-FD1A-4CD3-B6C6-BAD2BC2C9561}" destId="{BB295BB6-F092-4335-87F1-E85EF55FDFF3}" srcOrd="8" destOrd="0" presId="urn:microsoft.com/office/officeart/2005/8/layout/radial5"/>
    <dgm:cxn modelId="{57B495BF-4032-40AC-A8DB-51EF34574E38}" type="presParOf" srcId="{228CDE6F-FD1A-4CD3-B6C6-BAD2BC2C9561}" destId="{0569601D-14D4-444A-B162-89A5EF6D672D}" srcOrd="9" destOrd="0" presId="urn:microsoft.com/office/officeart/2005/8/layout/radial5"/>
    <dgm:cxn modelId="{58956D5F-23DC-41AE-AC98-43EC55A91714}" type="presParOf" srcId="{0569601D-14D4-444A-B162-89A5EF6D672D}" destId="{149950D6-2996-4A50-A849-1A46E7D46257}" srcOrd="0" destOrd="0" presId="urn:microsoft.com/office/officeart/2005/8/layout/radial5"/>
    <dgm:cxn modelId="{0F7069C8-614D-4960-A583-8DB9C2F38498}" type="presParOf" srcId="{228CDE6F-FD1A-4CD3-B6C6-BAD2BC2C9561}" destId="{00D8A4F3-D1E4-476B-8B49-DBBC97674D9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27321-2526-48BA-86EC-35FE557D0305}" type="doc">
      <dgm:prSet loTypeId="urn:microsoft.com/office/officeart/2005/8/layout/arrow1" loCatId="relationship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es-VE"/>
        </a:p>
      </dgm:t>
    </dgm:pt>
    <dgm:pt modelId="{AD182BB5-2FFC-46FF-88A5-2E24EBAF0101}">
      <dgm:prSet/>
      <dgm:spPr/>
      <dgm:t>
        <a:bodyPr/>
        <a:lstStyle/>
        <a:p>
          <a:pPr rtl="0"/>
          <a:r>
            <a:rPr lang="es-VE" smtClean="0"/>
            <a:t>PASIVIDAD</a:t>
          </a:r>
          <a:endParaRPr lang="es-VE"/>
        </a:p>
      </dgm:t>
    </dgm:pt>
    <dgm:pt modelId="{0F85FA9D-5A61-4A02-A6CF-B1FAF5C20734}" type="parTrans" cxnId="{52830E50-61C7-43B3-8AE9-DBCD337BA4CB}">
      <dgm:prSet/>
      <dgm:spPr/>
      <dgm:t>
        <a:bodyPr/>
        <a:lstStyle/>
        <a:p>
          <a:endParaRPr lang="es-VE"/>
        </a:p>
      </dgm:t>
    </dgm:pt>
    <dgm:pt modelId="{B9E05EA6-6022-4AE3-B5B3-EAADD04E49A2}" type="sibTrans" cxnId="{52830E50-61C7-43B3-8AE9-DBCD337BA4CB}">
      <dgm:prSet/>
      <dgm:spPr/>
      <dgm:t>
        <a:bodyPr/>
        <a:lstStyle/>
        <a:p>
          <a:endParaRPr lang="es-VE"/>
        </a:p>
      </dgm:t>
    </dgm:pt>
    <dgm:pt modelId="{295C60FF-0FED-4132-AF1D-C222DE4FB266}">
      <dgm:prSet/>
      <dgm:spPr/>
      <dgm:t>
        <a:bodyPr/>
        <a:lstStyle/>
        <a:p>
          <a:pPr rtl="0"/>
          <a:r>
            <a:rPr lang="es-VE" smtClean="0"/>
            <a:t>AGRESIVIDAD</a:t>
          </a:r>
          <a:endParaRPr lang="es-VE"/>
        </a:p>
      </dgm:t>
    </dgm:pt>
    <dgm:pt modelId="{1C0DD778-22A0-4279-83DF-BB8E3F4516D7}" type="parTrans" cxnId="{2E6C8EAC-861B-44AA-8390-8164FED27DE4}">
      <dgm:prSet/>
      <dgm:spPr/>
      <dgm:t>
        <a:bodyPr/>
        <a:lstStyle/>
        <a:p>
          <a:endParaRPr lang="es-VE"/>
        </a:p>
      </dgm:t>
    </dgm:pt>
    <dgm:pt modelId="{8CA3EE7D-6518-4587-8681-FFBB356CB45E}" type="sibTrans" cxnId="{2E6C8EAC-861B-44AA-8390-8164FED27DE4}">
      <dgm:prSet/>
      <dgm:spPr/>
      <dgm:t>
        <a:bodyPr/>
        <a:lstStyle/>
        <a:p>
          <a:endParaRPr lang="es-VE"/>
        </a:p>
      </dgm:t>
    </dgm:pt>
    <dgm:pt modelId="{5E86FA63-D3EE-4EBE-B4EE-53225A03CB89}" type="pres">
      <dgm:prSet presAssocID="{C2C27321-2526-48BA-86EC-35FE557D03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19CFBF74-1CBC-44C1-BF8B-884278A2E3B7}" type="pres">
      <dgm:prSet presAssocID="{AD182BB5-2FFC-46FF-88A5-2E24EBAF010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029582B-BFC9-4F89-9456-5C0E8B8118B8}" type="pres">
      <dgm:prSet presAssocID="{295C60FF-0FED-4132-AF1D-C222DE4FB26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2E6C8EAC-861B-44AA-8390-8164FED27DE4}" srcId="{C2C27321-2526-48BA-86EC-35FE557D0305}" destId="{295C60FF-0FED-4132-AF1D-C222DE4FB266}" srcOrd="1" destOrd="0" parTransId="{1C0DD778-22A0-4279-83DF-BB8E3F4516D7}" sibTransId="{8CA3EE7D-6518-4587-8681-FFBB356CB45E}"/>
    <dgm:cxn modelId="{52830E50-61C7-43B3-8AE9-DBCD337BA4CB}" srcId="{C2C27321-2526-48BA-86EC-35FE557D0305}" destId="{AD182BB5-2FFC-46FF-88A5-2E24EBAF0101}" srcOrd="0" destOrd="0" parTransId="{0F85FA9D-5A61-4A02-A6CF-B1FAF5C20734}" sibTransId="{B9E05EA6-6022-4AE3-B5B3-EAADD04E49A2}"/>
    <dgm:cxn modelId="{5AA1999C-6DBB-4E94-8978-8A7F0B3D9DCF}" type="presOf" srcId="{295C60FF-0FED-4132-AF1D-C222DE4FB266}" destId="{9029582B-BFC9-4F89-9456-5C0E8B8118B8}" srcOrd="0" destOrd="0" presId="urn:microsoft.com/office/officeart/2005/8/layout/arrow1"/>
    <dgm:cxn modelId="{39242C6A-51F4-4E12-BCC9-8E830D2CEDB5}" type="presOf" srcId="{AD182BB5-2FFC-46FF-88A5-2E24EBAF0101}" destId="{19CFBF74-1CBC-44C1-BF8B-884278A2E3B7}" srcOrd="0" destOrd="0" presId="urn:microsoft.com/office/officeart/2005/8/layout/arrow1"/>
    <dgm:cxn modelId="{8A62D493-FA9F-4447-BE13-33636F7E9B55}" type="presOf" srcId="{C2C27321-2526-48BA-86EC-35FE557D0305}" destId="{5E86FA63-D3EE-4EBE-B4EE-53225A03CB89}" srcOrd="0" destOrd="0" presId="urn:microsoft.com/office/officeart/2005/8/layout/arrow1"/>
    <dgm:cxn modelId="{F7A13D03-216D-4E4C-AB3B-81F18818B2D9}" type="presParOf" srcId="{5E86FA63-D3EE-4EBE-B4EE-53225A03CB89}" destId="{19CFBF74-1CBC-44C1-BF8B-884278A2E3B7}" srcOrd="0" destOrd="0" presId="urn:microsoft.com/office/officeart/2005/8/layout/arrow1"/>
    <dgm:cxn modelId="{3B6A0A40-8505-40C6-AA3F-4F6969362B95}" type="presParOf" srcId="{5E86FA63-D3EE-4EBE-B4EE-53225A03CB89}" destId="{9029582B-BFC9-4F89-9456-5C0E8B8118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3BCE9-4A91-4107-8E5D-E19438A0AB90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871236FB-A8E0-4DBD-9977-677425792112}">
      <dgm:prSet phldrT="[Texto]" custT="1"/>
      <dgm:spPr/>
      <dgm:t>
        <a:bodyPr/>
        <a:lstStyle/>
        <a:p>
          <a:pPr algn="ctr"/>
          <a:r>
            <a:rPr lang="es-VE" sz="1600" dirty="0" smtClean="0"/>
            <a:t>I</a:t>
          </a:r>
          <a:r>
            <a:rPr lang="es-VE" sz="1600" b="1" dirty="0" smtClean="0"/>
            <a:t>.- FASE DE INICIACIÓN</a:t>
          </a:r>
          <a:r>
            <a:rPr lang="es-VE" sz="1800" b="1" dirty="0" smtClean="0"/>
            <a:t>:</a:t>
          </a:r>
        </a:p>
        <a:p>
          <a:pPr algn="l"/>
          <a:r>
            <a:rPr lang="es-VE" sz="1600" dirty="0" smtClean="0"/>
            <a:t>1.-Momento de silencio, relajación , visualización.</a:t>
          </a:r>
        </a:p>
        <a:p>
          <a:pPr algn="l"/>
          <a:r>
            <a:rPr lang="es-VE" sz="1600" dirty="0" smtClean="0"/>
            <a:t>2.-Oración , reflexión.</a:t>
          </a:r>
        </a:p>
        <a:p>
          <a:pPr algn="l"/>
          <a:r>
            <a:rPr lang="es-VE" sz="1600" dirty="0" smtClean="0"/>
            <a:t>3.- Estimulación de ambos hemisferios y/o atención verbal y auditiva</a:t>
          </a:r>
        </a:p>
      </dgm:t>
    </dgm:pt>
    <dgm:pt modelId="{8904D254-C6FB-421A-BC94-6D1807915C60}" type="parTrans" cxnId="{21E515BF-4645-4B46-A087-70C8EC7F82B0}">
      <dgm:prSet/>
      <dgm:spPr/>
      <dgm:t>
        <a:bodyPr/>
        <a:lstStyle/>
        <a:p>
          <a:endParaRPr lang="es-VE"/>
        </a:p>
      </dgm:t>
    </dgm:pt>
    <dgm:pt modelId="{CED77259-964A-41D2-BC5D-ACC7B01C86C0}" type="sibTrans" cxnId="{21E515BF-4645-4B46-A087-70C8EC7F82B0}">
      <dgm:prSet/>
      <dgm:spPr/>
      <dgm:t>
        <a:bodyPr/>
        <a:lstStyle/>
        <a:p>
          <a:endParaRPr lang="es-VE"/>
        </a:p>
      </dgm:t>
    </dgm:pt>
    <dgm:pt modelId="{49771D17-3B90-4874-B9F8-B5D98AEF780E}">
      <dgm:prSet phldrT="[Texto]" custT="1"/>
      <dgm:spPr/>
      <dgm:t>
        <a:bodyPr/>
        <a:lstStyle/>
        <a:p>
          <a:pPr algn="ctr"/>
          <a:r>
            <a:rPr lang="es-VE" sz="1600" b="1" dirty="0" smtClean="0"/>
            <a:t>III.- FASE DE CIERRE </a:t>
          </a:r>
        </a:p>
        <a:p>
          <a:pPr algn="l"/>
          <a:r>
            <a:rPr lang="es-VE" sz="1600" dirty="0" smtClean="0"/>
            <a:t>1.- Conclusiones</a:t>
          </a:r>
        </a:p>
        <a:p>
          <a:pPr algn="l"/>
          <a:r>
            <a:rPr lang="es-VE" sz="1600" dirty="0" smtClean="0"/>
            <a:t>2.- Recomendaciones</a:t>
          </a:r>
        </a:p>
        <a:p>
          <a:pPr algn="l"/>
          <a:r>
            <a:rPr lang="es-VE" sz="1600" dirty="0" smtClean="0"/>
            <a:t>3.- Atención especial al cuaderno</a:t>
          </a:r>
          <a:endParaRPr lang="es-VE" sz="1600" dirty="0"/>
        </a:p>
      </dgm:t>
    </dgm:pt>
    <dgm:pt modelId="{61C3D045-997F-40E9-A475-3BA7B296406E}" type="parTrans" cxnId="{BDF1EEC0-9E45-42F7-AAEC-F640E75DD190}">
      <dgm:prSet/>
      <dgm:spPr/>
      <dgm:t>
        <a:bodyPr/>
        <a:lstStyle/>
        <a:p>
          <a:endParaRPr lang="es-VE"/>
        </a:p>
      </dgm:t>
    </dgm:pt>
    <dgm:pt modelId="{C93DAD58-A3E4-4AA2-B162-8FC60AA44F81}" type="sibTrans" cxnId="{BDF1EEC0-9E45-42F7-AAEC-F640E75DD190}">
      <dgm:prSet/>
      <dgm:spPr/>
      <dgm:t>
        <a:bodyPr/>
        <a:lstStyle/>
        <a:p>
          <a:endParaRPr lang="es-VE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34A0B26-2681-4237-872F-9A91BFD14C51}">
      <dgm:prSet phldrT="[Texto]" custT="1"/>
      <dgm:spPr/>
      <dgm:t>
        <a:bodyPr/>
        <a:lstStyle/>
        <a:p>
          <a:pPr algn="ctr"/>
          <a:r>
            <a:rPr lang="es-VE" sz="1600" b="1" dirty="0" smtClean="0"/>
            <a:t>II.-FASE </a:t>
          </a:r>
          <a:r>
            <a:rPr lang="es-VE" sz="1600" b="1" smtClean="0"/>
            <a:t>DE DESARROLLO DE </a:t>
          </a:r>
          <a:r>
            <a:rPr lang="es-VE" sz="1600" b="1" dirty="0" smtClean="0"/>
            <a:t>LAS ACTIVIDADES DEL PROGRAMA</a:t>
          </a:r>
          <a:r>
            <a:rPr lang="es-VE" sz="1600" dirty="0" smtClean="0"/>
            <a:t>: </a:t>
          </a:r>
        </a:p>
        <a:p>
          <a:pPr algn="l"/>
          <a:r>
            <a:rPr lang="es-VE" sz="1600" dirty="0" smtClean="0"/>
            <a:t>1.- Activación de conocimientos previos</a:t>
          </a:r>
        </a:p>
        <a:p>
          <a:pPr algn="l"/>
          <a:r>
            <a:rPr lang="es-VE" sz="1600" dirty="0" smtClean="0"/>
            <a:t>2.- Ejecución de las actividades</a:t>
          </a:r>
          <a:endParaRPr lang="es-VE" sz="1600" dirty="0"/>
        </a:p>
      </dgm:t>
    </dgm:pt>
    <dgm:pt modelId="{1B88B79C-86C4-4E41-937F-694EC215DF00}" type="sibTrans" cxnId="{38C5BEB8-5E47-4717-836B-DAF262D58A02}">
      <dgm:prSet/>
      <dgm:spPr/>
      <dgm:t>
        <a:bodyPr/>
        <a:lstStyle/>
        <a:p>
          <a:endParaRPr lang="es-VE"/>
        </a:p>
      </dgm:t>
    </dgm:pt>
    <dgm:pt modelId="{5D394F86-2ED2-4B03-92A9-F166901A3323}" type="parTrans" cxnId="{38C5BEB8-5E47-4717-836B-DAF262D58A02}">
      <dgm:prSet/>
      <dgm:spPr/>
      <dgm:t>
        <a:bodyPr/>
        <a:lstStyle/>
        <a:p>
          <a:endParaRPr lang="es-VE"/>
        </a:p>
      </dgm:t>
    </dgm:pt>
    <dgm:pt modelId="{A6789BEF-722A-4107-B46A-5500061B4931}" type="pres">
      <dgm:prSet presAssocID="{F813BCE9-4A91-4107-8E5D-E19438A0AB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020D82D-2E34-4BE2-BC54-E0CCA21CB6D9}" type="pres">
      <dgm:prSet presAssocID="{871236FB-A8E0-4DBD-9977-677425792112}" presName="node" presStyleLbl="node1" presStyleIdx="0" presStyleCnt="3" custScaleX="158574" custScaleY="147949" custRadScaleRad="82474" custRadScaleInc="-325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3CEFA0B-AA60-40B8-9CFF-A8B078C9DBE9}" type="pres">
      <dgm:prSet presAssocID="{CED77259-964A-41D2-BC5D-ACC7B01C86C0}" presName="sibTrans" presStyleLbl="sibTrans2D1" presStyleIdx="0" presStyleCnt="3"/>
      <dgm:spPr/>
      <dgm:t>
        <a:bodyPr/>
        <a:lstStyle/>
        <a:p>
          <a:endParaRPr lang="es-VE"/>
        </a:p>
      </dgm:t>
    </dgm:pt>
    <dgm:pt modelId="{0F9A5A3C-9AC8-4056-B5CB-9D51832D22D7}" type="pres">
      <dgm:prSet presAssocID="{CED77259-964A-41D2-BC5D-ACC7B01C86C0}" presName="connectorText" presStyleLbl="sibTrans2D1" presStyleIdx="0" presStyleCnt="3"/>
      <dgm:spPr/>
      <dgm:t>
        <a:bodyPr/>
        <a:lstStyle/>
        <a:p>
          <a:endParaRPr lang="es-VE"/>
        </a:p>
      </dgm:t>
    </dgm:pt>
    <dgm:pt modelId="{CE00150D-46CC-4B9F-87F1-94B9948AED0C}" type="pres">
      <dgm:prSet presAssocID="{49771D17-3B90-4874-B9F8-B5D98AEF780E}" presName="node" presStyleLbl="node1" presStyleIdx="1" presStyleCnt="3" custScaleX="132244" custScaleY="159150" custRadScaleRad="94292" custRadScaleInc="-1109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740069A-A0B0-442F-A4E0-5BE182B6E2DC}" type="pres">
      <dgm:prSet presAssocID="{C93DAD58-A3E4-4AA2-B162-8FC60AA44F81}" presName="sibTrans" presStyleLbl="sibTrans2D1" presStyleIdx="1" presStyleCnt="3"/>
      <dgm:spPr/>
      <dgm:t>
        <a:bodyPr/>
        <a:lstStyle/>
        <a:p>
          <a:endParaRPr lang="es-VE"/>
        </a:p>
      </dgm:t>
    </dgm:pt>
    <dgm:pt modelId="{26AF6654-54D2-4391-9497-DAD8AE08E3FB}" type="pres">
      <dgm:prSet presAssocID="{C93DAD58-A3E4-4AA2-B162-8FC60AA44F81}" presName="connectorText" presStyleLbl="sibTrans2D1" presStyleIdx="1" presStyleCnt="3"/>
      <dgm:spPr/>
      <dgm:t>
        <a:bodyPr/>
        <a:lstStyle/>
        <a:p>
          <a:endParaRPr lang="es-VE"/>
        </a:p>
      </dgm:t>
    </dgm:pt>
    <dgm:pt modelId="{390390E1-6A59-4CD6-8B19-9F78989FCAAE}" type="pres">
      <dgm:prSet presAssocID="{A34A0B26-2681-4237-872F-9A91BFD14C51}" presName="node" presStyleLbl="node1" presStyleIdx="2" presStyleCnt="3" custScaleX="133118" custScaleY="157416" custRadScaleRad="102328" custRadScaleInc="1435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5781512-F8C5-42C7-BD92-527365D398A1}" type="pres">
      <dgm:prSet presAssocID="{1B88B79C-86C4-4E41-937F-694EC215DF00}" presName="sibTrans" presStyleLbl="sibTrans2D1" presStyleIdx="2" presStyleCnt="3" custLinFactNeighborX="11947"/>
      <dgm:spPr/>
      <dgm:t>
        <a:bodyPr/>
        <a:lstStyle/>
        <a:p>
          <a:endParaRPr lang="es-VE"/>
        </a:p>
      </dgm:t>
    </dgm:pt>
    <dgm:pt modelId="{B956E6FB-1582-42DE-A966-04B63116B1D5}" type="pres">
      <dgm:prSet presAssocID="{1B88B79C-86C4-4E41-937F-694EC215DF00}" presName="connectorText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1D8879E7-15A2-4805-8AA9-00675C1F58BE}" type="presOf" srcId="{C93DAD58-A3E4-4AA2-B162-8FC60AA44F81}" destId="{F740069A-A0B0-442F-A4E0-5BE182B6E2DC}" srcOrd="0" destOrd="0" presId="urn:microsoft.com/office/officeart/2005/8/layout/cycle7"/>
    <dgm:cxn modelId="{7E693D45-A956-4BCD-80B5-5AD7FF925FAC}" type="presOf" srcId="{A34A0B26-2681-4237-872F-9A91BFD14C51}" destId="{390390E1-6A59-4CD6-8B19-9F78989FCAAE}" srcOrd="0" destOrd="0" presId="urn:microsoft.com/office/officeart/2005/8/layout/cycle7"/>
    <dgm:cxn modelId="{96EA1662-F687-454C-A8C4-7B3A6F8147E2}" type="presOf" srcId="{1B88B79C-86C4-4E41-937F-694EC215DF00}" destId="{B956E6FB-1582-42DE-A966-04B63116B1D5}" srcOrd="1" destOrd="0" presId="urn:microsoft.com/office/officeart/2005/8/layout/cycle7"/>
    <dgm:cxn modelId="{3C612FC2-A698-49D8-9048-813EF9DD5AF4}" type="presOf" srcId="{871236FB-A8E0-4DBD-9977-677425792112}" destId="{0020D82D-2E34-4BE2-BC54-E0CCA21CB6D9}" srcOrd="0" destOrd="0" presId="urn:microsoft.com/office/officeart/2005/8/layout/cycle7"/>
    <dgm:cxn modelId="{413436AB-716E-4803-BA54-9D051AE3C73F}" type="presOf" srcId="{CED77259-964A-41D2-BC5D-ACC7B01C86C0}" destId="{13CEFA0B-AA60-40B8-9CFF-A8B078C9DBE9}" srcOrd="0" destOrd="0" presId="urn:microsoft.com/office/officeart/2005/8/layout/cycle7"/>
    <dgm:cxn modelId="{3C1B63C2-4BB7-46B8-8870-89E8970E382D}" type="presOf" srcId="{49771D17-3B90-4874-B9F8-B5D98AEF780E}" destId="{CE00150D-46CC-4B9F-87F1-94B9948AED0C}" srcOrd="0" destOrd="0" presId="urn:microsoft.com/office/officeart/2005/8/layout/cycle7"/>
    <dgm:cxn modelId="{38C5BEB8-5E47-4717-836B-DAF262D58A02}" srcId="{F813BCE9-4A91-4107-8E5D-E19438A0AB90}" destId="{A34A0B26-2681-4237-872F-9A91BFD14C51}" srcOrd="2" destOrd="0" parTransId="{5D394F86-2ED2-4B03-92A9-F166901A3323}" sibTransId="{1B88B79C-86C4-4E41-937F-694EC215DF00}"/>
    <dgm:cxn modelId="{0CC6E1CF-C8AE-4126-AC50-8498754AEEDC}" type="presOf" srcId="{CED77259-964A-41D2-BC5D-ACC7B01C86C0}" destId="{0F9A5A3C-9AC8-4056-B5CB-9D51832D22D7}" srcOrd="1" destOrd="0" presId="urn:microsoft.com/office/officeart/2005/8/layout/cycle7"/>
    <dgm:cxn modelId="{FAAF872D-5193-46A1-8E1A-4254EBE75055}" type="presOf" srcId="{1B88B79C-86C4-4E41-937F-694EC215DF00}" destId="{55781512-F8C5-42C7-BD92-527365D398A1}" srcOrd="0" destOrd="0" presId="urn:microsoft.com/office/officeart/2005/8/layout/cycle7"/>
    <dgm:cxn modelId="{9AB49CF9-EA95-42BC-B81C-E1C58B8DDAB7}" type="presOf" srcId="{F813BCE9-4A91-4107-8E5D-E19438A0AB90}" destId="{A6789BEF-722A-4107-B46A-5500061B4931}" srcOrd="0" destOrd="0" presId="urn:microsoft.com/office/officeart/2005/8/layout/cycle7"/>
    <dgm:cxn modelId="{21E515BF-4645-4B46-A087-70C8EC7F82B0}" srcId="{F813BCE9-4A91-4107-8E5D-E19438A0AB90}" destId="{871236FB-A8E0-4DBD-9977-677425792112}" srcOrd="0" destOrd="0" parTransId="{8904D254-C6FB-421A-BC94-6D1807915C60}" sibTransId="{CED77259-964A-41D2-BC5D-ACC7B01C86C0}"/>
    <dgm:cxn modelId="{BDF1EEC0-9E45-42F7-AAEC-F640E75DD190}" srcId="{F813BCE9-4A91-4107-8E5D-E19438A0AB90}" destId="{49771D17-3B90-4874-B9F8-B5D98AEF780E}" srcOrd="1" destOrd="0" parTransId="{61C3D045-997F-40E9-A475-3BA7B296406E}" sibTransId="{C93DAD58-A3E4-4AA2-B162-8FC60AA44F81}"/>
    <dgm:cxn modelId="{685BCD08-F134-41FE-97EE-5FE2154F480D}" type="presOf" srcId="{C93DAD58-A3E4-4AA2-B162-8FC60AA44F81}" destId="{26AF6654-54D2-4391-9497-DAD8AE08E3FB}" srcOrd="1" destOrd="0" presId="urn:microsoft.com/office/officeart/2005/8/layout/cycle7"/>
    <dgm:cxn modelId="{9C71A6D0-555A-4A23-9AC1-66A0E518654C}" type="presParOf" srcId="{A6789BEF-722A-4107-B46A-5500061B4931}" destId="{0020D82D-2E34-4BE2-BC54-E0CCA21CB6D9}" srcOrd="0" destOrd="0" presId="urn:microsoft.com/office/officeart/2005/8/layout/cycle7"/>
    <dgm:cxn modelId="{22B51EB3-87FF-4B7C-8283-D465447867C6}" type="presParOf" srcId="{A6789BEF-722A-4107-B46A-5500061B4931}" destId="{13CEFA0B-AA60-40B8-9CFF-A8B078C9DBE9}" srcOrd="1" destOrd="0" presId="urn:microsoft.com/office/officeart/2005/8/layout/cycle7"/>
    <dgm:cxn modelId="{3EF73731-AE90-4401-9F4B-A5CF8F3074F7}" type="presParOf" srcId="{13CEFA0B-AA60-40B8-9CFF-A8B078C9DBE9}" destId="{0F9A5A3C-9AC8-4056-B5CB-9D51832D22D7}" srcOrd="0" destOrd="0" presId="urn:microsoft.com/office/officeart/2005/8/layout/cycle7"/>
    <dgm:cxn modelId="{508AE6F3-29A6-4B5C-B21E-F8F1EB597B2B}" type="presParOf" srcId="{A6789BEF-722A-4107-B46A-5500061B4931}" destId="{CE00150D-46CC-4B9F-87F1-94B9948AED0C}" srcOrd="2" destOrd="0" presId="urn:microsoft.com/office/officeart/2005/8/layout/cycle7"/>
    <dgm:cxn modelId="{B8F2FA3E-3910-46BE-B2CD-7F7E7460AB5F}" type="presParOf" srcId="{A6789BEF-722A-4107-B46A-5500061B4931}" destId="{F740069A-A0B0-442F-A4E0-5BE182B6E2DC}" srcOrd="3" destOrd="0" presId="urn:microsoft.com/office/officeart/2005/8/layout/cycle7"/>
    <dgm:cxn modelId="{0A6691F2-1BF5-4DDE-A03C-E2470B2EC193}" type="presParOf" srcId="{F740069A-A0B0-442F-A4E0-5BE182B6E2DC}" destId="{26AF6654-54D2-4391-9497-DAD8AE08E3FB}" srcOrd="0" destOrd="0" presId="urn:microsoft.com/office/officeart/2005/8/layout/cycle7"/>
    <dgm:cxn modelId="{A39BF29C-96EE-4A46-A0F5-94CA925707DE}" type="presParOf" srcId="{A6789BEF-722A-4107-B46A-5500061B4931}" destId="{390390E1-6A59-4CD6-8B19-9F78989FCAAE}" srcOrd="4" destOrd="0" presId="urn:microsoft.com/office/officeart/2005/8/layout/cycle7"/>
    <dgm:cxn modelId="{55EE5603-4873-4885-9902-BFCDD872D5B9}" type="presParOf" srcId="{A6789BEF-722A-4107-B46A-5500061B4931}" destId="{55781512-F8C5-42C7-BD92-527365D398A1}" srcOrd="5" destOrd="0" presId="urn:microsoft.com/office/officeart/2005/8/layout/cycle7"/>
    <dgm:cxn modelId="{C306AEF3-E33D-4718-AA46-9F3111FCC3C2}" type="presParOf" srcId="{55781512-F8C5-42C7-BD92-527365D398A1}" destId="{B956E6FB-1582-42DE-A966-04B63116B1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4FC7D-6628-4F71-A832-7990BBBB3B56}">
      <dsp:nvSpPr>
        <dsp:cNvPr id="0" name=""/>
        <dsp:cNvSpPr/>
      </dsp:nvSpPr>
      <dsp:spPr>
        <a:xfrm>
          <a:off x="1858917" y="2102515"/>
          <a:ext cx="1178709" cy="11787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300" kern="1200" smtClean="0"/>
            <a:t>Ser</a:t>
          </a:r>
          <a:endParaRPr lang="es-VE" sz="4300" kern="1200"/>
        </a:p>
      </dsp:txBody>
      <dsp:txXfrm>
        <a:off x="2031535" y="2275133"/>
        <a:ext cx="833473" cy="833473"/>
      </dsp:txXfrm>
    </dsp:sp>
    <dsp:sp modelId="{2E2EDFCA-E938-44A0-8185-3B8B9B0FE830}">
      <dsp:nvSpPr>
        <dsp:cNvPr id="0" name=""/>
        <dsp:cNvSpPr/>
      </dsp:nvSpPr>
      <dsp:spPr>
        <a:xfrm rot="16200000">
          <a:off x="2322272" y="1671531"/>
          <a:ext cx="251999" cy="400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700" kern="1200"/>
        </a:p>
      </dsp:txBody>
      <dsp:txXfrm>
        <a:off x="2360072" y="1789483"/>
        <a:ext cx="176399" cy="240457"/>
      </dsp:txXfrm>
    </dsp:sp>
    <dsp:sp modelId="{6CD9E199-20C7-4B7F-A7A9-B49E341497F1}">
      <dsp:nvSpPr>
        <dsp:cNvPr id="0" name=""/>
        <dsp:cNvSpPr/>
      </dsp:nvSpPr>
      <dsp:spPr>
        <a:xfrm>
          <a:off x="1716183" y="162867"/>
          <a:ext cx="1464177" cy="14641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smtClean="0"/>
            <a:t>Espiritual</a:t>
          </a:r>
          <a:endParaRPr lang="es-VE" sz="1800" kern="1200"/>
        </a:p>
      </dsp:txBody>
      <dsp:txXfrm>
        <a:off x="1930607" y="377291"/>
        <a:ext cx="1035329" cy="1035329"/>
      </dsp:txXfrm>
    </dsp:sp>
    <dsp:sp modelId="{964B717B-D6ED-4C65-9F45-7BB4637A3402}">
      <dsp:nvSpPr>
        <dsp:cNvPr id="0" name=""/>
        <dsp:cNvSpPr/>
      </dsp:nvSpPr>
      <dsp:spPr>
        <a:xfrm rot="20520000">
          <a:off x="3102098" y="2238108"/>
          <a:ext cx="251999" cy="400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700" kern="1200"/>
        </a:p>
      </dsp:txBody>
      <dsp:txXfrm>
        <a:off x="3103948" y="2329941"/>
        <a:ext cx="176399" cy="240457"/>
      </dsp:txXfrm>
    </dsp:sp>
    <dsp:sp modelId="{D9963A8C-6FFB-4B3F-95E8-D46AFFE519AE}">
      <dsp:nvSpPr>
        <dsp:cNvPr id="0" name=""/>
        <dsp:cNvSpPr/>
      </dsp:nvSpPr>
      <dsp:spPr>
        <a:xfrm>
          <a:off x="3425149" y="1404504"/>
          <a:ext cx="1464177" cy="1464177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smtClean="0"/>
            <a:t>Emocional</a:t>
          </a:r>
          <a:endParaRPr lang="es-VE" sz="1800" kern="1200"/>
        </a:p>
      </dsp:txBody>
      <dsp:txXfrm>
        <a:off x="3639573" y="1618928"/>
        <a:ext cx="1035329" cy="1035329"/>
      </dsp:txXfrm>
    </dsp:sp>
    <dsp:sp modelId="{64C5D653-495B-4C67-AF9C-84CF42582195}">
      <dsp:nvSpPr>
        <dsp:cNvPr id="0" name=""/>
        <dsp:cNvSpPr/>
      </dsp:nvSpPr>
      <dsp:spPr>
        <a:xfrm rot="3240000">
          <a:off x="2804231" y="3154848"/>
          <a:ext cx="251999" cy="400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700" kern="1200"/>
        </a:p>
      </dsp:txBody>
      <dsp:txXfrm>
        <a:off x="2819813" y="3204419"/>
        <a:ext cx="176399" cy="240457"/>
      </dsp:txXfrm>
    </dsp:sp>
    <dsp:sp modelId="{D8E106CF-3BDE-483C-BEC4-9FDCF911AD89}">
      <dsp:nvSpPr>
        <dsp:cNvPr id="0" name=""/>
        <dsp:cNvSpPr/>
      </dsp:nvSpPr>
      <dsp:spPr>
        <a:xfrm>
          <a:off x="2772382" y="3413514"/>
          <a:ext cx="1464177" cy="1464177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smtClean="0"/>
            <a:t>Mental</a:t>
          </a:r>
          <a:endParaRPr lang="es-VE" sz="1800" kern="1200"/>
        </a:p>
      </dsp:txBody>
      <dsp:txXfrm>
        <a:off x="2986806" y="3627938"/>
        <a:ext cx="1035329" cy="1035329"/>
      </dsp:txXfrm>
    </dsp:sp>
    <dsp:sp modelId="{FA6B2DDC-7D28-40E5-8B1D-96A2C4091F91}">
      <dsp:nvSpPr>
        <dsp:cNvPr id="0" name=""/>
        <dsp:cNvSpPr/>
      </dsp:nvSpPr>
      <dsp:spPr>
        <a:xfrm rot="7560000">
          <a:off x="1840313" y="3154848"/>
          <a:ext cx="251999" cy="400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700" kern="1200"/>
        </a:p>
      </dsp:txBody>
      <dsp:txXfrm rot="10800000">
        <a:off x="1900331" y="3204419"/>
        <a:ext cx="176399" cy="240457"/>
      </dsp:txXfrm>
    </dsp:sp>
    <dsp:sp modelId="{BB295BB6-F092-4335-87F1-E85EF55FDFF3}">
      <dsp:nvSpPr>
        <dsp:cNvPr id="0" name=""/>
        <dsp:cNvSpPr/>
      </dsp:nvSpPr>
      <dsp:spPr>
        <a:xfrm>
          <a:off x="659983" y="3413514"/>
          <a:ext cx="1464177" cy="1464177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smtClean="0"/>
            <a:t>Físico</a:t>
          </a:r>
          <a:endParaRPr lang="es-VE" sz="1800" kern="1200"/>
        </a:p>
      </dsp:txBody>
      <dsp:txXfrm>
        <a:off x="874407" y="3627938"/>
        <a:ext cx="1035329" cy="1035329"/>
      </dsp:txXfrm>
    </dsp:sp>
    <dsp:sp modelId="{0569601D-14D4-444A-B162-89A5EF6D672D}">
      <dsp:nvSpPr>
        <dsp:cNvPr id="0" name=""/>
        <dsp:cNvSpPr/>
      </dsp:nvSpPr>
      <dsp:spPr>
        <a:xfrm rot="11880000">
          <a:off x="1542446" y="2238108"/>
          <a:ext cx="251999" cy="400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700" kern="1200"/>
        </a:p>
      </dsp:txBody>
      <dsp:txXfrm rot="10800000">
        <a:off x="1616196" y="2329941"/>
        <a:ext cx="176399" cy="240457"/>
      </dsp:txXfrm>
    </dsp:sp>
    <dsp:sp modelId="{00D8A4F3-D1E4-476B-8B49-DBBC97674D94}">
      <dsp:nvSpPr>
        <dsp:cNvPr id="0" name=""/>
        <dsp:cNvSpPr/>
      </dsp:nvSpPr>
      <dsp:spPr>
        <a:xfrm>
          <a:off x="7216" y="1404504"/>
          <a:ext cx="1464177" cy="1464177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smtClean="0"/>
            <a:t>Social</a:t>
          </a:r>
          <a:endParaRPr lang="es-VE" sz="1800" kern="1200"/>
        </a:p>
      </dsp:txBody>
      <dsp:txXfrm>
        <a:off x="221640" y="1618928"/>
        <a:ext cx="1035329" cy="1035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8AB4-939F-4F2F-91DB-AA839CFEA09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FA58D-F5A4-4247-8828-23C551FCF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A58D-F5A4-4247-8828-23C551FCF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8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A58D-F5A4-4247-8828-23C551FCF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9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A58D-F5A4-4247-8828-23C551FCFE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1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5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EC40A-E746-4CC2-836F-1BA23ADB383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7BA4-2004-4CA1-9410-1F2FEB1BDD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.ve/url?sa=i&amp;rct=j&amp;q=&amp;esrc=s&amp;frm=1&amp;source=images&amp;cd=&amp;cad=rja&amp;docid=qlfzLEsKzJzf7M&amp;tbnid=CyYb40nL-1ijVM:&amp;ved=0CAUQjRw&amp;url=http://www.deastore.com/libro-es/relacionarnos-bien-manuel-segura-morales-margarita-arcas-cuenca-narcea-ediciones/9788427717190.html&amp;ei=w32wUf6zKM-14AO4mICAAQ&amp;bvm=bv.47534661,d.dmg&amp;psig=AFQjCNFQQJtjAYIoxVDnLrEplYlRgm5YpA&amp;ust=137060740326902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.ve/url?sa=i&amp;rct=j&amp;q=&amp;esrc=s&amp;frm=1&amp;source=images&amp;cd=&amp;cad=rja&amp;docid=qlfzLEsKzJzf7M&amp;tbnid=CyYb40nL-1ijVM:&amp;ved=0CAUQjRw&amp;url=http://www.deastore.com/libro-es/relacionarnos-bien-manuel-segura-morales-margarita-arcas-cuenca-narcea-ediciones/9788427717190.html&amp;ei=w32wUf6zKM-14AO4mICAAQ&amp;bvm=bv.47534661,d.dmg&amp;psig=AFQjCNFQQJtjAYIoxVDnLrEplYlRgm5YpA&amp;ust=13706074032690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695401" y="1916832"/>
            <a:ext cx="10441160" cy="2520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1703512" y="5805264"/>
            <a:ext cx="10115600" cy="390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VE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Departamento </a:t>
            </a:r>
            <a:r>
              <a:rPr lang="es-VE" sz="2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de Convivencia </a:t>
            </a:r>
            <a:r>
              <a:rPr lang="es-VE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Escolar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03512" y="404664"/>
            <a:ext cx="10080104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V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177731"/>
            <a:ext cx="9865096" cy="1971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4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408584" y="1794560"/>
            <a:ext cx="11247709" cy="50188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762" y="5269924"/>
            <a:ext cx="10802416" cy="1576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VE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Para </a:t>
            </a:r>
            <a:r>
              <a:rPr lang="es-VE" sz="2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Viktor</a:t>
            </a:r>
            <a:r>
              <a:rPr lang="es-VE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 </a:t>
            </a:r>
            <a:r>
              <a:rPr lang="es-VE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Frankl, </a:t>
            </a:r>
            <a:r>
              <a:rPr lang="es-VE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 la dimensión espiritual la que garantiza la unicidad y plenitud del ser humano. Ésta, tiene un centro único situado más allá de toda forma, con el que todo ser humano puede llegar a encontrarse. La experiencia de este contacto, por ser un sentimiento de trascendencia y unidad en uno mismo que, si es procurada y mantenida, conduce a la progresiva transformación personal mediante la toma de conciencia de </a:t>
            </a:r>
            <a:r>
              <a:rPr lang="es-VE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quiénes </a:t>
            </a:r>
            <a:r>
              <a:rPr lang="es-VE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somos y de la conexión existente entre todo lo </a:t>
            </a:r>
            <a:r>
              <a:rPr lang="es-VE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creado</a:t>
            </a:r>
            <a:r>
              <a:rPr lang="es-VE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files.conexionestelar.webnode.es/200000107-8bf468deb4/Humano%20cosmico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725276"/>
            <a:ext cx="3456384" cy="2588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08584" y="1878655"/>
            <a:ext cx="109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la dimensión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que permite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ver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más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allá de lo que vemos a simple vista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,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intuir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,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experimentar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el sentido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y valor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de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lo que hacemos y vivimos.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51785" y="2857728"/>
            <a:ext cx="7504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Permanece  firme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en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nosotros y se desarrolla en lo más íntimo de cada uno,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mientras las demás dimensiones irán cambiando con el paso del tiempo y en relación a nuestras vivencias y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circunstancias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de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vida. </a:t>
            </a:r>
          </a:p>
          <a:p>
            <a:pPr algn="just"/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Se  fortalece con la práctica constante en lo más íntimo de cada uno.</a:t>
            </a:r>
            <a:endParaRPr lang="es-VE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Educación de la interioridad</a:t>
            </a:r>
            <a:b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Dimensión Espiritual: </a:t>
            </a:r>
            <a:endParaRPr lang="es-V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98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eastore.com/covers/978/842/771/batch3/97884277171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284">
            <a:off x="6810120" y="1711733"/>
            <a:ext cx="1358261" cy="19706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2777" r="2428" b="2777"/>
          <a:stretch/>
        </p:blipFill>
        <p:spPr>
          <a:xfrm>
            <a:off x="729736" y="2872708"/>
            <a:ext cx="3888432" cy="338283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191344" y="20505"/>
            <a:ext cx="7034689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 EXPERIENCIA</a:t>
            </a:r>
          </a:p>
          <a:p>
            <a:endParaRPr lang="es-V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Interiorizar  para </a:t>
            </a:r>
          </a:p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Aprender  a ser personas</a:t>
            </a:r>
          </a:p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(Programa de Competencia Social)</a:t>
            </a:r>
            <a:endParaRPr lang="es-V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  <p:pic>
        <p:nvPicPr>
          <p:cNvPr id="12290" name="Picture 2" descr="https://juanimesaexposito.files.wordpress.com/2014/06/portada-ser-perso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186">
            <a:off x="8832305" y="1562652"/>
            <a:ext cx="1584176" cy="2268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https://juanimesaexposito.files.wordpress.com/2014/06/portada-educar-las-emociones-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14">
            <a:off x="10405617" y="3057798"/>
            <a:ext cx="1403921" cy="2001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4" name="Picture 6" descr="https://ampabenageber.files.wordpress.com/2010/03/9788433033055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24088"/>
          <a:stretch/>
        </p:blipFill>
        <p:spPr bwMode="auto">
          <a:xfrm rot="1095121">
            <a:off x="8048556" y="4013648"/>
            <a:ext cx="1321696" cy="1907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6" name="Picture 8" descr="http://www.edesclee.com/images/products/originals/9788433024619_04_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657">
            <a:off x="4932854" y="3485610"/>
            <a:ext cx="1464409" cy="204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ángulo 11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551384" y="908720"/>
            <a:ext cx="5670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¿Qué es Educar?</a:t>
            </a:r>
          </a:p>
        </p:txBody>
      </p:sp>
      <p:pic>
        <p:nvPicPr>
          <p:cNvPr id="1026" name="Picture 2" descr="http://realidadeducacionalchilena.bligoo.com/media/users/4/204397/images/public/21522/p2p-governance_id3929961_size480.jpg?v=12832010905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128" y="2162089"/>
            <a:ext cx="4230470" cy="367665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983432" y="1922926"/>
            <a:ext cx="5112568" cy="3785652"/>
          </a:xfrm>
          <a:prstGeom prst="rect">
            <a:avLst/>
          </a:prstGeom>
          <a:ln w="76200" cmpd="thickThin">
            <a:solidFill>
              <a:srgbClr val="990000"/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Educar es formar </a:t>
            </a: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“personas” </a:t>
            </a: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y no solo transmitir </a:t>
            </a: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conocimientos</a:t>
            </a: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La educación debe cumplir con su función transformadora, procurando el “desarrollo del ser” y permitiendo que los individuos se interrelacionen asertivamente entre ellos y mantengan una estrecha relación con la naturaleza. </a:t>
            </a:r>
            <a:endParaRPr lang="es-AR" sz="2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969934" y="4402186"/>
            <a:ext cx="5906116" cy="438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</a:t>
            </a: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recimiento  del razonamiento   </a:t>
            </a: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moral</a:t>
            </a:r>
          </a:p>
        </p:txBody>
      </p:sp>
      <p:pic>
        <p:nvPicPr>
          <p:cNvPr id="20" name="Picture 4" descr="http://humanet.co/fts/valores-frut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307" y="3955859"/>
            <a:ext cx="1129816" cy="114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3206884" y="1686969"/>
            <a:ext cx="4464496" cy="5001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ntrenamiento  cognitivo</a:t>
            </a:r>
            <a:endParaRPr lang="es-E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21" name="Picture 2" descr="http://definicion.de/wp-content/uploads/2008/09/cognit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77" y="1202922"/>
            <a:ext cx="1051857" cy="121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13 Rectángulo"/>
          <p:cNvSpPr/>
          <p:nvPr/>
        </p:nvSpPr>
        <p:spPr>
          <a:xfrm>
            <a:off x="7039029" y="3267263"/>
            <a:ext cx="3960441" cy="5001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ducación 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emocional</a:t>
            </a:r>
          </a:p>
        </p:txBody>
      </p:sp>
      <p:pic>
        <p:nvPicPr>
          <p:cNvPr id="25" name="Picture 2" descr="http://3.bp.blogspot.com/-cccSsKepDS8/TbOGDLO-k9I/AAAAAAAAACk/0RHP7MgQ7zc/s1600/emocion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760770"/>
            <a:ext cx="1088375" cy="1311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32 Rectángulo"/>
          <p:cNvSpPr/>
          <p:nvPr/>
        </p:nvSpPr>
        <p:spPr>
          <a:xfrm>
            <a:off x="7671380" y="5912386"/>
            <a:ext cx="3537188" cy="5001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Habilidades sociales   </a:t>
            </a:r>
            <a:endParaRPr lang="es-E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5" name="Picture 2" descr="http://t3.gstatic.com/images?q=tbn:ANd9GcSwluOV4sYXFnyQoT4uEDycWMRLMehAAlf7PCPBza-Zu9Qb4nF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826" y="5475554"/>
            <a:ext cx="1872208" cy="99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ángulo 21"/>
          <p:cNvSpPr/>
          <p:nvPr/>
        </p:nvSpPr>
        <p:spPr>
          <a:xfrm>
            <a:off x="479376" y="299035"/>
            <a:ext cx="11305256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  </a:t>
            </a:r>
            <a:r>
              <a:rPr lang="es-V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OBJETIVOS   </a:t>
            </a:r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                                                                                                                                        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23" name="Picture 42" descr="http://4.bp.blogspot.com/-yUciT8D19M8/TpiNkilChjI/AAAAAAAAAP8/MFFOd88cL0M/s1600/ni_o_estudiando_yosedemedic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1" y="1202922"/>
            <a:ext cx="1225260" cy="1426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" name="Picture 44" descr="http://t2.gstatic.com/images?q=tbn:ANd9GcScTpIsnXFCmlFvKHk6chOzw6A-n4HMdA4M1EsvbNzGwwUFGY6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032">
            <a:off x="3752177" y="2568058"/>
            <a:ext cx="1571598" cy="12427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6" name="Picture 48" descr="http://t3.gstatic.com/images?q=tbn:ANd9GcRPmpH6_2gKofeS2qILj9nSP4trQU-Cr_eyYZSq8WMyBFBlWA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1" y="4229601"/>
            <a:ext cx="1219833" cy="871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7" name="Picture 46" descr="http://www.infonegocios.biz/res/Image/empresarios_dandose_la_man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92" y="5440083"/>
            <a:ext cx="1536472" cy="1162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Rectángulo 2"/>
          <p:cNvSpPr/>
          <p:nvPr/>
        </p:nvSpPr>
        <p:spPr>
          <a:xfrm>
            <a:off x="11420484" y="942949"/>
            <a:ext cx="378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OLEADAS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EDUCACIÓN</a:t>
            </a:r>
          </a:p>
        </p:txBody>
      </p:sp>
    </p:spTree>
    <p:extLst>
      <p:ext uri="{BB962C8B-B14F-4D97-AF65-F5344CB8AC3E}">
        <p14:creationId xmlns:p14="http://schemas.microsoft.com/office/powerpoint/2010/main" val="15160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2 Marcador de contenido"/>
          <p:cNvSpPr txBox="1">
            <a:spLocks/>
          </p:cNvSpPr>
          <p:nvPr/>
        </p:nvSpPr>
        <p:spPr>
          <a:xfrm>
            <a:off x="2201744" y="1151581"/>
            <a:ext cx="6750751" cy="9585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081380" y="2520817"/>
            <a:ext cx="1695789" cy="1569316"/>
            <a:chOff x="6642370" y="188640"/>
            <a:chExt cx="2533602" cy="2153471"/>
          </a:xfrm>
        </p:grpSpPr>
        <p:sp>
          <p:nvSpPr>
            <p:cNvPr id="13" name="12 Rectángulo"/>
            <p:cNvSpPr/>
            <p:nvPr/>
          </p:nvSpPr>
          <p:spPr>
            <a:xfrm>
              <a:off x="6642370" y="1628801"/>
              <a:ext cx="2533602" cy="71331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100" b="1" dirty="0" err="1">
                  <a:ln w="11430"/>
                  <a:solidFill>
                    <a:srgbClr val="FF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Lingüistica</a:t>
              </a:r>
              <a:endParaRPr lang="es-ES" sz="21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endParaRPr>
            </a:p>
          </p:txBody>
        </p:sp>
        <p:pic>
          <p:nvPicPr>
            <p:cNvPr id="5150" name="Picture 30" descr="http://107.22.166.219/wordpress/wp-content/uploads/2011/05/tecnicas-estud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04248" y="188640"/>
              <a:ext cx="2221740" cy="144968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9" name="8 Grupo"/>
          <p:cNvGrpSpPr/>
          <p:nvPr/>
        </p:nvGrpSpPr>
        <p:grpSpPr>
          <a:xfrm>
            <a:off x="9755519" y="1101938"/>
            <a:ext cx="1435463" cy="1846548"/>
            <a:chOff x="7175418" y="4594473"/>
            <a:chExt cx="1839289" cy="2475942"/>
          </a:xfrm>
        </p:grpSpPr>
        <p:sp>
          <p:nvSpPr>
            <p:cNvPr id="20" name="19 Rectángulo"/>
            <p:cNvSpPr/>
            <p:nvPr/>
          </p:nvSpPr>
          <p:spPr>
            <a:xfrm>
              <a:off x="7175418" y="6373421"/>
              <a:ext cx="1839289" cy="69699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100" b="1" dirty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Espacial</a:t>
              </a:r>
            </a:p>
          </p:txBody>
        </p:sp>
        <p:pic>
          <p:nvPicPr>
            <p:cNvPr id="5152" name="Picture 32" descr="http://t3.gstatic.com/images?q=tbn:ANd9GcQ2aoZUXTsEZE7EEYvKQ9PGCX-ZQMQkd-4grpZa2-_6vdZNzZnf3QBy3u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9022" y="4594473"/>
              <a:ext cx="1536171" cy="172819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8" name="7 Grupo"/>
          <p:cNvGrpSpPr/>
          <p:nvPr/>
        </p:nvGrpSpPr>
        <p:grpSpPr>
          <a:xfrm>
            <a:off x="7103011" y="2720257"/>
            <a:ext cx="1720167" cy="1855031"/>
            <a:chOff x="3635896" y="4422391"/>
            <a:chExt cx="2378805" cy="2794990"/>
          </a:xfrm>
        </p:grpSpPr>
        <p:sp>
          <p:nvSpPr>
            <p:cNvPr id="23" name="22 Rectángulo"/>
            <p:cNvSpPr/>
            <p:nvPr/>
          </p:nvSpPr>
          <p:spPr>
            <a:xfrm>
              <a:off x="3915571" y="6434171"/>
              <a:ext cx="1929089" cy="78321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1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Cinética</a:t>
              </a:r>
            </a:p>
          </p:txBody>
        </p:sp>
        <p:pic>
          <p:nvPicPr>
            <p:cNvPr id="5154" name="Picture 34" descr="http://3.bp.blogspot.com/_CIEYD6135qE/S9mh4-GgMSI/AAAAAAAAACU/KFshLR_fFks/s320/deportista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5896" y="4422391"/>
              <a:ext cx="2378805" cy="194421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7" name="6 Grupo"/>
          <p:cNvGrpSpPr/>
          <p:nvPr/>
        </p:nvGrpSpPr>
        <p:grpSpPr>
          <a:xfrm>
            <a:off x="9711387" y="3317735"/>
            <a:ext cx="2073245" cy="1355547"/>
            <a:chOff x="323529" y="4986486"/>
            <a:chExt cx="2503075" cy="2114536"/>
          </a:xfrm>
        </p:grpSpPr>
        <p:sp>
          <p:nvSpPr>
            <p:cNvPr id="26" name="25 Rectángulo"/>
            <p:cNvSpPr/>
            <p:nvPr/>
          </p:nvSpPr>
          <p:spPr>
            <a:xfrm>
              <a:off x="801011" y="6290154"/>
              <a:ext cx="1530518" cy="81086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100" b="1" dirty="0">
                  <a:ln w="11430"/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Musical</a:t>
              </a:r>
            </a:p>
          </p:txBody>
        </p:sp>
        <p:pic>
          <p:nvPicPr>
            <p:cNvPr id="5156" name="Picture 36" descr="http://t0.gstatic.com/images?q=tbn:ANd9GcSV0lXulm0OuLh9ZMwrzXm9rAgKv-xRpwU5LS-E6QifltCXi856K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9" y="4986486"/>
              <a:ext cx="2503075" cy="11788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6" name="5 Grupo"/>
          <p:cNvGrpSpPr/>
          <p:nvPr/>
        </p:nvGrpSpPr>
        <p:grpSpPr>
          <a:xfrm>
            <a:off x="992981" y="4530327"/>
            <a:ext cx="2417526" cy="1755873"/>
            <a:chOff x="-905800" y="2223399"/>
            <a:chExt cx="2997857" cy="2483859"/>
          </a:xfrm>
        </p:grpSpPr>
        <p:sp>
          <p:nvSpPr>
            <p:cNvPr id="31" name="30 Rectángulo"/>
            <p:cNvSpPr/>
            <p:nvPr/>
          </p:nvSpPr>
          <p:spPr>
            <a:xfrm>
              <a:off x="-905800" y="4217454"/>
              <a:ext cx="2997857" cy="48980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b="1" dirty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Natural o Ecológica</a:t>
              </a:r>
            </a:p>
          </p:txBody>
        </p:sp>
        <p:pic>
          <p:nvPicPr>
            <p:cNvPr id="5158" name="Picture 38" descr="http://1.bp.blogspot.com/-h7rsm3Co3qg/TdqLv_9SbVI/AAAAAAAAAAM/JaF7PZEWhM0/s1600/inteligencia-naturista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35669" y="2223399"/>
              <a:ext cx="1792937" cy="1800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2" name="1 Grupo"/>
          <p:cNvGrpSpPr/>
          <p:nvPr/>
        </p:nvGrpSpPr>
        <p:grpSpPr>
          <a:xfrm>
            <a:off x="4049249" y="4876739"/>
            <a:ext cx="1998540" cy="1771346"/>
            <a:chOff x="-52070" y="116632"/>
            <a:chExt cx="2370867" cy="2346213"/>
          </a:xfrm>
        </p:grpSpPr>
        <p:pic>
          <p:nvPicPr>
            <p:cNvPr id="5160" name="Picture 40" descr="http://t2.gstatic.com/images?q=tbn:ANd9GcQYh3nLDhl03ULmr9IZAXb_XWedx4-h2-EI3Orw8EmmiZYZ0vTSE7GWXj1AjQ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2" y="116632"/>
              <a:ext cx="1907704" cy="157697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0" name="49 Rectángulo"/>
            <p:cNvSpPr/>
            <p:nvPr/>
          </p:nvSpPr>
          <p:spPr>
            <a:xfrm>
              <a:off x="-52070" y="1774330"/>
              <a:ext cx="2370867" cy="6885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100" b="1" dirty="0" err="1">
                  <a:ln w="11430"/>
                  <a:gradFill flip="none" rotWithShape="1"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16200000" scaled="0"/>
                    <a:tileRect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Intrapersonal</a:t>
              </a:r>
              <a:endParaRPr lang="es-ES" sz="2100" b="1" dirty="0">
                <a:ln w="11430"/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162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793298" y="4906031"/>
            <a:ext cx="2059760" cy="1744241"/>
            <a:chOff x="3275856" y="116632"/>
            <a:chExt cx="2427986" cy="2461873"/>
          </a:xfrm>
        </p:grpSpPr>
        <p:pic>
          <p:nvPicPr>
            <p:cNvPr id="5162" name="Picture 42" descr="http://t3.gstatic.com/images?q=tbn:ANd9GcSFG5G1ZoeqZtOsGoJ-0Hh0FEqB_uX1QRGB235VOOWY2OI7aIq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116632"/>
              <a:ext cx="2376264" cy="171107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1" name="50 Rectángulo"/>
            <p:cNvSpPr/>
            <p:nvPr/>
          </p:nvSpPr>
          <p:spPr>
            <a:xfrm>
              <a:off x="3345747" y="1844822"/>
              <a:ext cx="2358095" cy="733683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100" b="1" dirty="0">
                  <a:ln w="11430"/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Interpersonal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832391" y="2720257"/>
            <a:ext cx="2215398" cy="1499000"/>
            <a:chOff x="6619367" y="2204864"/>
            <a:chExt cx="2386170" cy="2248528"/>
          </a:xfrm>
        </p:grpSpPr>
        <p:pic>
          <p:nvPicPr>
            <p:cNvPr id="5148" name="Picture 28" descr="http://t1.gstatic.com/images?q=tbn:ANd9GcSuNqryoC_Btcjjxntl8ESkkZmB0C7GjSBKvlCFqTv1CX4pxpcjR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20272" y="2204864"/>
              <a:ext cx="1812032" cy="152400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7" name="16 Rectángulo"/>
            <p:cNvSpPr/>
            <p:nvPr/>
          </p:nvSpPr>
          <p:spPr>
            <a:xfrm>
              <a:off x="6619367" y="3934012"/>
              <a:ext cx="2386170" cy="51938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Papyrus" pitchFamily="66" charset="0"/>
                </a:rPr>
                <a:t>Lógico-Matemática</a:t>
              </a:r>
            </a:p>
          </p:txBody>
        </p:sp>
      </p:grp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1231107"/>
            <a:ext cx="6534726" cy="952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V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Teoría de las Inteligencias Múltiples </a:t>
            </a:r>
            <a:br>
              <a:rPr lang="es-V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                       </a:t>
            </a:r>
            <a:r>
              <a:rPr lang="es-VE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(Howard </a:t>
            </a:r>
            <a:r>
              <a:rPr lang="es-VE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Gardner</a:t>
            </a:r>
            <a:r>
              <a:rPr lang="es-V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)</a:t>
            </a:r>
          </a:p>
        </p:txBody>
      </p:sp>
      <p:sp>
        <p:nvSpPr>
          <p:cNvPr id="30" name="5 Rectángulo"/>
          <p:cNvSpPr/>
          <p:nvPr/>
        </p:nvSpPr>
        <p:spPr>
          <a:xfrm>
            <a:off x="949681" y="435096"/>
            <a:ext cx="3445495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 cognitivo…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36356" y="775821"/>
            <a:ext cx="3423053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Lo cognitivo…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24163" y="1547938"/>
            <a:ext cx="5042927" cy="7463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Los cinco pensamientos:</a:t>
            </a:r>
          </a:p>
        </p:txBody>
      </p:sp>
      <p:pic>
        <p:nvPicPr>
          <p:cNvPr id="4" name="Picture 2" descr="http://us.123rf.com/400wm/400/400/lightwise/lightwise1206/lightwise120600117/14119266-funcion-de-la-inteligencia-del-cerebro-aislado-en-un-fondo-blanco-con-los-engranajes-y-los-simbolos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8678">
            <a:off x="754005" y="443104"/>
            <a:ext cx="772782" cy="98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839415" y="2284856"/>
            <a:ext cx="106196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1 Causal </a:t>
            </a: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: </a:t>
            </a: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Capacidad para determinar la </a:t>
            </a: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raíz </a:t>
            </a: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o causa de un </a:t>
            </a: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problema.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  <a:endParaRPr lang="es-E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39415" y="3150690"/>
            <a:ext cx="10801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2 Alternativo:</a:t>
            </a:r>
            <a:r>
              <a:rPr lang="es-ES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s-ES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Habilidad cognitiva de imaginar el mayor número posible </a:t>
            </a:r>
            <a:r>
              <a:rPr lang="es-E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de </a:t>
            </a:r>
            <a:r>
              <a:rPr lang="es-ES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soluciones para un problema </a:t>
            </a:r>
            <a:r>
              <a:rPr lang="es-E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determinado. </a:t>
            </a:r>
            <a:endParaRPr lang="es-E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39415" y="4184385"/>
            <a:ext cx="10369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3 Consecuencial: </a:t>
            </a:r>
            <a:r>
              <a:rPr lang="es-ES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Capacidad  cognitiva  de prever  las  consecuencias  </a:t>
            </a:r>
            <a:r>
              <a:rPr lang="es-E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de </a:t>
            </a:r>
            <a:r>
              <a:rPr lang="es-ES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un dicho o un hecho</a:t>
            </a:r>
            <a:r>
              <a:rPr lang="es-E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.</a:t>
            </a:r>
            <a:r>
              <a:rPr lang="es-ES" sz="1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.</a:t>
            </a:r>
            <a:endParaRPr lang="es-ES" sz="1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42845" y="5154607"/>
            <a:ext cx="9984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4 De perspectiva: </a:t>
            </a:r>
            <a:r>
              <a:rPr lang="es-ES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Capacidad  de  ponerse  en  el   lugar  de  </a:t>
            </a:r>
            <a:r>
              <a:rPr lang="es-E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otros.                                 </a:t>
            </a:r>
            <a:endParaRPr lang="es-ES" sz="1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63001" y="5877272"/>
            <a:ext cx="1061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5 Medios-fin: </a:t>
            </a:r>
            <a:r>
              <a:rPr lang="es-ES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Capacidad  compleja  que  supone  saber  trazarse  objetivos</a:t>
            </a:r>
            <a:r>
              <a:rPr lang="es-E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s-ES" sz="1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                                     </a:t>
            </a:r>
            <a:endParaRPr lang="es-ES" sz="1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43573" y="580399"/>
            <a:ext cx="3617017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Lo emocional…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47728" y="1131966"/>
            <a:ext cx="7056784" cy="54006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2800" b="1" kern="0" spc="38" dirty="0">
                <a:ln w="11430"/>
                <a:solidFill>
                  <a:srgbClr val="C00000"/>
                </a:solidFill>
                <a:latin typeface="Papyrus" pitchFamily="66" charset="0"/>
              </a:rPr>
              <a:t>Inteligencia Emocional de Daniel </a:t>
            </a:r>
            <a:r>
              <a:rPr lang="es-VE" sz="2800" b="1" kern="0" spc="38" dirty="0" err="1">
                <a:ln w="11430"/>
                <a:solidFill>
                  <a:srgbClr val="C00000"/>
                </a:solidFill>
                <a:latin typeface="Papyrus" pitchFamily="66" charset="0"/>
              </a:rPr>
              <a:t>Goleman</a:t>
            </a:r>
            <a:endParaRPr lang="es-VE" sz="2800" b="1" kern="0" spc="38" dirty="0">
              <a:ln w="11430"/>
              <a:solidFill>
                <a:srgbClr val="C00000"/>
              </a:solidFill>
              <a:latin typeface="Papyrus" pitchFamily="66" charset="0"/>
            </a:endParaRPr>
          </a:p>
        </p:txBody>
      </p:sp>
      <p:pic>
        <p:nvPicPr>
          <p:cNvPr id="7170" name="Picture 2" descr="http://www.psicologing.com/inteligencia_emo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22" y="2348881"/>
            <a:ext cx="3883629" cy="30665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487489" y="2348880"/>
            <a:ext cx="4176464" cy="345638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1631504" y="2542252"/>
            <a:ext cx="3924436" cy="3046988"/>
          </a:xfrm>
          <a:prstGeom prst="rect">
            <a:avLst/>
          </a:prstGeom>
          <a:ln w="76200" cmpd="thickThin">
            <a:solidFill>
              <a:srgbClr val="990000"/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>
                <a:solidFill>
                  <a:srgbClr val="C00000"/>
                </a:solidFill>
                <a:latin typeface="Papyrus" pitchFamily="66" charset="0"/>
              </a:rPr>
              <a:t>Concepto:</a:t>
            </a:r>
            <a:r>
              <a:rPr lang="es-AR" sz="2400" dirty="0">
                <a:solidFill>
                  <a:srgbClr val="C00000"/>
                </a:solidFill>
                <a:latin typeface="Papyrus" pitchFamily="66" charset="0"/>
              </a:rPr>
              <a:t>  </a:t>
            </a:r>
            <a:r>
              <a:rPr lang="es-AR" sz="2400" dirty="0">
                <a:solidFill>
                  <a:srgbClr val="002060"/>
                </a:solidFill>
                <a:latin typeface="Papyrus" pitchFamily="66" charset="0"/>
              </a:rPr>
              <a:t>C</a:t>
            </a:r>
            <a:r>
              <a:rPr lang="es-AR" sz="2400" b="1" dirty="0">
                <a:solidFill>
                  <a:srgbClr val="002060"/>
                </a:solidFill>
                <a:latin typeface="Papyrus" pitchFamily="66" charset="0"/>
              </a:rPr>
              <a:t>apacidad de reconocer nuestros propios sentimientos y los de los demás, de </a:t>
            </a:r>
            <a:r>
              <a:rPr lang="es-AR" sz="2400" b="1" dirty="0" err="1" smtClean="0">
                <a:solidFill>
                  <a:srgbClr val="002060"/>
                </a:solidFill>
                <a:latin typeface="Papyrus" pitchFamily="66" charset="0"/>
              </a:rPr>
              <a:t>automotivarnos</a:t>
            </a:r>
            <a:r>
              <a:rPr lang="es-AR" sz="2400" b="1" dirty="0" smtClean="0">
                <a:solidFill>
                  <a:srgbClr val="002060"/>
                </a:solidFill>
                <a:latin typeface="Papyrus" pitchFamily="66" charset="0"/>
              </a:rPr>
              <a:t> </a:t>
            </a:r>
            <a:r>
              <a:rPr lang="es-AR" sz="2400" b="1" dirty="0">
                <a:solidFill>
                  <a:srgbClr val="002060"/>
                </a:solidFill>
                <a:latin typeface="Papyrus" pitchFamily="66" charset="0"/>
              </a:rPr>
              <a:t>y de manejar adecuadamente las relaciones.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2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2567609" y="1484785"/>
            <a:ext cx="7488832" cy="30854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1532" y="645373"/>
            <a:ext cx="4752531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Lo Moral…</a:t>
            </a:r>
          </a:p>
        </p:txBody>
      </p:sp>
      <p:pic>
        <p:nvPicPr>
          <p:cNvPr id="2052" name="Picture 4" descr="http://eticagrupo3.files.wordpress.com/2012/02/etica1.jpg?w=5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599126"/>
            <a:ext cx="1460820" cy="972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6" name="Picture 8" descr="http://img.xatakaciencia.com/2010/09/20081218203926-100521b-la-balanza-de-la-justicia-pos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59" y="4587563"/>
            <a:ext cx="1019774" cy="1361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8" name="Picture 10" descr="http://www.cristianosgays.com/wp-content/uploads/2012/02/relig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67" y="4209519"/>
            <a:ext cx="1743617" cy="1307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60" name="Picture 12" descr="http://2.bp.blogspot.com/-YAJb_iuJCxs/T2R3m8HkNJI/AAAAAAAACO8/RErpREKkxr4/s400/633%2BConstitucion%2BBolivaria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661">
            <a:off x="4225411" y="4353361"/>
            <a:ext cx="134671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62" name="Picture 14" descr="http://1.bp.blogspot.com/_ruOvW5_Dkes/TSuQN4jdMLI/AAAAAAAAASA/tUQ_v36GqU8/s1600/reglamen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145">
            <a:off x="7102344" y="4679016"/>
            <a:ext cx="1322402" cy="1057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Rectángulo 8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87580" y="1721749"/>
            <a:ext cx="68227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800" b="1" dirty="0">
                <a:ln w="11430"/>
                <a:solidFill>
                  <a:srgbClr val="FFC000"/>
                </a:solidFill>
                <a:latin typeface="Papyrus" pitchFamily="66" charset="0"/>
              </a:rPr>
              <a:t>El  razonamiento moral no se queda en ideas: es práctico, es una norma de vida.</a:t>
            </a:r>
          </a:p>
          <a:p>
            <a:pPr marL="428625" indent="-4286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VE" sz="2800" b="1" dirty="0">
              <a:solidFill>
                <a:srgbClr val="FFC000"/>
              </a:solidFill>
              <a:latin typeface="Papyrus" pitchFamily="66" charset="0"/>
            </a:endParaRPr>
          </a:p>
          <a:p>
            <a:pPr marL="428625" indent="-4286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VE" sz="2800" b="1" dirty="0">
                <a:solidFill>
                  <a:srgbClr val="FFC000"/>
                </a:solidFill>
                <a:latin typeface="Papyrus" pitchFamily="66" charset="0"/>
              </a:rPr>
              <a:t>El  razonamiento </a:t>
            </a:r>
            <a:r>
              <a:rPr lang="es-VE" sz="2800" b="1" dirty="0" smtClean="0">
                <a:solidFill>
                  <a:srgbClr val="FFC000"/>
                </a:solidFill>
                <a:latin typeface="Papyrus" pitchFamily="66" charset="0"/>
              </a:rPr>
              <a:t>moral </a:t>
            </a:r>
            <a:r>
              <a:rPr lang="es-VE" sz="2800" b="1" dirty="0">
                <a:solidFill>
                  <a:srgbClr val="FFC000"/>
                </a:solidFill>
                <a:latin typeface="Papyrus" pitchFamily="66" charset="0"/>
              </a:rPr>
              <a:t>incluye la creencia en </a:t>
            </a:r>
            <a:r>
              <a:rPr lang="es-VE" sz="2800" b="1" dirty="0" smtClean="0">
                <a:solidFill>
                  <a:srgbClr val="FFC000"/>
                </a:solidFill>
                <a:latin typeface="Papyrus" pitchFamily="66" charset="0"/>
              </a:rPr>
              <a:t>valores </a:t>
            </a:r>
            <a:r>
              <a:rPr lang="es-VE" sz="2800" b="1" dirty="0">
                <a:solidFill>
                  <a:srgbClr val="FFC000"/>
                </a:solidFill>
                <a:latin typeface="Papyrus" pitchFamily="66" charset="0"/>
              </a:rPr>
              <a:t>y el entendimiento de las reglas de la sociedad. </a:t>
            </a:r>
            <a:endParaRPr lang="es-ES" sz="2800" b="1" dirty="0">
              <a:ln w="11430"/>
              <a:solidFill>
                <a:srgbClr val="FFC0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2783632" y="1065941"/>
            <a:ext cx="6768753" cy="21470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026" y="368907"/>
            <a:ext cx="482235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Lo Moral…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64779" y="1272681"/>
            <a:ext cx="608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Enfoque </a:t>
            </a:r>
            <a:r>
              <a:rPr lang="es-E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cognitivo: Jean Piaget y Lawrence Kohlberg (Estadios)</a:t>
            </a:r>
            <a:endParaRPr lang="es-E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100" name="Picture 4" descr="http://us.123rf.com/400wm/400/400/lomachevsky/lomachevsky0910/lomachevsky091000506/5782836-etapas-de-un-crecimiento-de-la-persona-desde-el-nino-para-el-adul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22" y="2226788"/>
            <a:ext cx="5110242" cy="119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Rectángulo"/>
          <p:cNvSpPr/>
          <p:nvPr/>
        </p:nvSpPr>
        <p:spPr>
          <a:xfrm>
            <a:off x="493098" y="3952317"/>
            <a:ext cx="266429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1.-Heteronomía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Castigo-obediencia</a:t>
            </a:r>
            <a:endParaRPr lang="es-ES" sz="1600" b="1" dirty="0">
              <a:ln w="11430"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99443" y="4986674"/>
            <a:ext cx="3176277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2.-Egoísmo mutuo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Ley del Talión</a:t>
            </a:r>
            <a:endParaRPr lang="es-ES" sz="1600" b="1" dirty="0">
              <a:ln w="11430"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96689" y="5944848"/>
            <a:ext cx="5760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3.-Expectativas  Interpersonales</a:t>
            </a:r>
            <a:endParaRPr lang="es-ES" sz="2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pyru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Ser bueno con tus  allegados y pares</a:t>
            </a:r>
            <a:endParaRPr lang="es-ES" sz="1600" b="1" dirty="0">
              <a:ln w="11430"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164336" y="3508022"/>
            <a:ext cx="5259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s-ES" sz="24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    </a:t>
            </a:r>
            <a:r>
              <a:rPr lang="es-ES" sz="24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4.-Responsabilidad </a:t>
            </a:r>
            <a:r>
              <a:rPr lang="es-ES" sz="2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y </a:t>
            </a:r>
            <a:r>
              <a:rPr lang="es-ES" sz="24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compromiso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               </a:t>
            </a:r>
            <a:r>
              <a:rPr lang="es-ES" sz="16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Responsables ante los acuerdos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2" name="3 Rectángulo"/>
          <p:cNvSpPr/>
          <p:nvPr/>
        </p:nvSpPr>
        <p:spPr>
          <a:xfrm>
            <a:off x="4583833" y="5017670"/>
            <a:ext cx="6624736" cy="8540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7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                </a:t>
            </a:r>
            <a:r>
              <a:rPr lang="es-ES" sz="24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anose="03070502060502030205" pitchFamily="66" charset="0"/>
              </a:rPr>
              <a:t>5.- Todos </a:t>
            </a:r>
            <a:r>
              <a:rPr lang="es-ES" sz="2400" b="1" dirty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tienen </a:t>
            </a:r>
            <a:r>
              <a:rPr lang="es-ES" sz="24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derecho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                                 </a:t>
            </a:r>
            <a:r>
              <a:rPr lang="es-ES" sz="16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Justicia-pacto social</a:t>
            </a:r>
            <a:endParaRPr lang="es-ES" sz="1600" b="1" dirty="0">
              <a:ln w="11430"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5641671" y="5963253"/>
            <a:ext cx="7086493" cy="110030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6.-Todos </a:t>
            </a:r>
            <a:r>
              <a:rPr lang="es-ES" sz="2400" b="1" dirty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somos iguales o </a:t>
            </a:r>
            <a:r>
              <a:rPr lang="es-ES" sz="24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hermanos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Autonomía y compromiso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7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1991544" y="1124744"/>
          <a:ext cx="4968552" cy="273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Imagen de mapa de bits" r:id="rId3" imgW="6087325" imgH="3172268" progId="PBrush">
                  <p:embed/>
                </p:oleObj>
              </mc:Choice>
              <mc:Fallback>
                <p:oleObj name="Imagen de mapa de bits" r:id="rId3" imgW="6087325" imgH="317226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1124744"/>
                        <a:ext cx="4968552" cy="27327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51384" y="3284984"/>
            <a:ext cx="10225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    «</a:t>
            </a:r>
            <a:r>
              <a:rPr lang="es-V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convivencia sin valores es imposible».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 sz="4000" b="1" dirty="0">
              <a:solidFill>
                <a:srgbClr val="FFC000"/>
              </a:solidFill>
              <a:latin typeface="Papyru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4000" b="1" dirty="0" smtClean="0">
                <a:solidFill>
                  <a:srgbClr val="990000"/>
                </a:solidFill>
                <a:latin typeface="Papyrus" pitchFamily="66" charset="0"/>
              </a:rPr>
              <a:t>Sin lo moral podemos formar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4000" b="1" dirty="0" smtClean="0">
                <a:solidFill>
                  <a:srgbClr val="990000"/>
                </a:solidFill>
                <a:latin typeface="Papyrus" pitchFamily="66" charset="0"/>
              </a:rPr>
              <a:t>“Delincuentes </a:t>
            </a:r>
            <a:r>
              <a:rPr lang="es-VE" sz="4000" b="1" dirty="0">
                <a:solidFill>
                  <a:srgbClr val="990000"/>
                </a:solidFill>
                <a:latin typeface="Papyrus" pitchFamily="66" charset="0"/>
              </a:rPr>
              <a:t>hábiles”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320136" y="620688"/>
            <a:ext cx="2952327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 </a:t>
            </a:r>
            <a:r>
              <a:rPr lang="es-E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Lo Moral…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78412" y="1052736"/>
            <a:ext cx="12035176" cy="47394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9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VE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VE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VE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ejorandolamemoria.files.wordpress.com/2013/04/reflexion-de-memo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567783"/>
            <a:ext cx="5729556" cy="4224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330" y="1"/>
            <a:ext cx="11140470" cy="1052735"/>
          </a:xfrm>
        </p:spPr>
        <p:txBody>
          <a:bodyPr>
            <a:normAutofit fontScale="90000"/>
          </a:bodyPr>
          <a:lstStyle/>
          <a:p>
            <a:r>
              <a:rPr lang="es-VE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Interiorizar: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3330" y="208000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 viajar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para conocer el espacio inexplorado que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está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dentro de cada uno de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nosotros y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que nadie  puede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abarcar completamente. </a:t>
            </a:r>
            <a:endParaRPr lang="es-VE" sz="2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algn="just"/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Este espacio se llama “interioridad”, es una extensión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ilimitada,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un hueco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inmenso que podemos y debemos  recorrer para </a:t>
            </a:r>
            <a:r>
              <a:rPr lang="es-VE" sz="2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autorrealizarnos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.</a:t>
            </a:r>
            <a:endParaRPr lang="es-VE" sz="2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algn="r"/>
            <a:r>
              <a:rPr lang="es-VE" sz="2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.</a:t>
            </a:r>
            <a:endParaRPr lang="es-VE" sz="26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7368" y="349712"/>
            <a:ext cx="3108415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spc="38" dirty="0">
                <a:ln w="11430"/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62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Habilidades </a:t>
            </a:r>
            <a:r>
              <a:rPr lang="es-ES" sz="4000" b="1" spc="38" dirty="0" smtClean="0">
                <a:ln w="11430"/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62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Sociales   y </a:t>
            </a:r>
            <a:endParaRPr lang="es-ES" sz="4000" b="1" spc="38" dirty="0">
              <a:ln w="11430"/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62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15680" y="1055523"/>
            <a:ext cx="504888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spc="38" dirty="0">
                <a:ln w="11430">
                  <a:noFill/>
                </a:ln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es-ES" sz="3200" b="1" spc="38" dirty="0">
                <a:ln w="11430">
                  <a:noFill/>
                </a:ln>
                <a:solidFill>
                  <a:srgbClr val="FFC000"/>
                </a:solidFill>
                <a:latin typeface="Papyrus" pitchFamily="66" charset="0"/>
              </a:rPr>
              <a:t>ASERTIVIDAD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22621859"/>
              </p:ext>
            </p:extLst>
          </p:nvPr>
        </p:nvGraphicFramePr>
        <p:xfrm>
          <a:off x="4583832" y="3240231"/>
          <a:ext cx="3456384" cy="216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2 Marcador de contenido"/>
          <p:cNvSpPr txBox="1">
            <a:spLocks/>
          </p:cNvSpPr>
          <p:nvPr/>
        </p:nvSpPr>
        <p:spPr>
          <a:xfrm>
            <a:off x="2639616" y="5312092"/>
            <a:ext cx="7488832" cy="13572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27648" y="566756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i="1" spc="38" dirty="0">
                <a:ln w="1143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Papyrus" pitchFamily="66" charset="0"/>
              </a:rPr>
              <a:t>Al inhibido se le acumulan los problemas sin resolver; al agresivo le surgen continuamente nuevos problemas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991544" y="1783699"/>
            <a:ext cx="8856983" cy="16561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9576" y="205247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Es decir o hacer  lo que sinceramente pienso, lo que me parece justo, pero sin faltar a los derechos de los demás. Está muy relacionada con la sinceridad, la valentía y con el respeto. </a:t>
            </a:r>
          </a:p>
        </p:txBody>
      </p:sp>
    </p:spTree>
    <p:extLst>
      <p:ext uri="{BB962C8B-B14F-4D97-AF65-F5344CB8AC3E}">
        <p14:creationId xmlns:p14="http://schemas.microsoft.com/office/powerpoint/2010/main" val="49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1127448" y="1124744"/>
            <a:ext cx="9649072" cy="51885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-Es  planificado y supervisado por el personal docente adscrito al Departamento de Convivencia Escolar.</a:t>
            </a:r>
          </a:p>
          <a:p>
            <a:pPr marL="0" indent="0" algn="just">
              <a:buNone/>
            </a:pPr>
            <a:endParaRPr lang="es-VE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-Tiene  tres (03) años  aplicándose en el colegio.</a:t>
            </a:r>
          </a:p>
          <a:p>
            <a:pPr marL="0" indent="0" algn="just">
              <a:buNone/>
            </a:pPr>
            <a:endParaRPr lang="es-VE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-Participan  durante todo el año escolar  alumnos(as) de preescolar hasta 2do año de bachillerato. Maestras integrales y algunos(as) especialistas. Docentes Guías. Grupo de Representantes.</a:t>
            </a:r>
          </a:p>
          <a:p>
            <a:pPr marL="0" indent="0" algn="just">
              <a:buNone/>
            </a:pP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 </a:t>
            </a:r>
            <a:endParaRPr lang="es-VE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-Eventualmente se incorpora el personal de “servicios generales” y  de “seguridad” del colegio.</a:t>
            </a: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27448" y="299035"/>
            <a:ext cx="1065718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Programa de 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Competencia Social </a:t>
            </a:r>
            <a:r>
              <a:rPr lang="es-V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                                 </a:t>
            </a:r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</a:t>
            </a:r>
            <a:r>
              <a:rPr lang="es-VE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para Crecer y Convivir Sanamente</a:t>
            </a:r>
          </a:p>
        </p:txBody>
      </p:sp>
    </p:spTree>
    <p:extLst>
      <p:ext uri="{BB962C8B-B14F-4D97-AF65-F5344CB8AC3E}">
        <p14:creationId xmlns:p14="http://schemas.microsoft.com/office/powerpoint/2010/main" val="257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911424" y="1700808"/>
            <a:ext cx="10729191" cy="49685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</a:t>
            </a: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www.deastore.com/covers/978/842/771/batch3/97884277171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4236">
            <a:off x="768575" y="1198969"/>
            <a:ext cx="1285935" cy="156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47528" y="1738364"/>
            <a:ext cx="96490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pyrus" panose="03070502060502030205" pitchFamily="66" charset="0"/>
              </a:rPr>
              <a:t>		</a:t>
            </a:r>
            <a:endParaRPr lang="es-VE" sz="26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pic>
        <p:nvPicPr>
          <p:cNvPr id="10" name="Picture 2" descr="https://juanimesaexposito.files.wordpress.com/2014/06/portada-ser-perso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186">
            <a:off x="3160231" y="585258"/>
            <a:ext cx="1305332" cy="165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6" descr="https://ampabenageber.files.wordpress.com/2010/03/978843303305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24088"/>
          <a:stretch/>
        </p:blipFill>
        <p:spPr bwMode="auto">
          <a:xfrm rot="21344632">
            <a:off x="1944359" y="466291"/>
            <a:ext cx="1321696" cy="1732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uadroTexto 1"/>
          <p:cNvSpPr txBox="1"/>
          <p:nvPr/>
        </p:nvSpPr>
        <p:spPr>
          <a:xfrm>
            <a:off x="1595498" y="2806471"/>
            <a:ext cx="101891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Papyrus" panose="03070502060502030205" pitchFamily="66" charset="0"/>
              <a:buChar char="–"/>
            </a:pPr>
            <a:r>
              <a:rPr lang="es-VE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Los alumnos recurren a la técnica de la “respiración y relajación” cuando se sienten agobiados, estresados, cansados.</a:t>
            </a:r>
          </a:p>
          <a:p>
            <a:pPr marL="457200" indent="-457200">
              <a:buClr>
                <a:schemeClr val="accent4"/>
              </a:buClr>
              <a:buFont typeface="Papyrus" panose="03070502060502030205" pitchFamily="66" charset="0"/>
              <a:buChar char="–"/>
            </a:pPr>
            <a:r>
              <a:rPr lang="es-VE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Animan a sus Representantes a “respirar y relajarse” cuando los sienten nerviosos.</a:t>
            </a:r>
          </a:p>
          <a:p>
            <a:pPr marL="457200" indent="-457200">
              <a:buClr>
                <a:schemeClr val="accent4"/>
              </a:buClr>
              <a:buFont typeface="Papyrus" panose="03070502060502030205" pitchFamily="66" charset="0"/>
              <a:buChar char="–"/>
            </a:pPr>
            <a:r>
              <a:rPr lang="es-VE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Recurren a las 4 preguntas mágicas para la resolución de sus problemas: personales y académicos.</a:t>
            </a:r>
          </a:p>
          <a:p>
            <a:pPr marL="457200" indent="-457200">
              <a:buClr>
                <a:schemeClr val="accent4"/>
              </a:buClr>
              <a:buFont typeface="Papyrus" panose="03070502060502030205" pitchFamily="66" charset="0"/>
              <a:buChar char="–"/>
            </a:pPr>
            <a:r>
              <a:rPr lang="es-VE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Identifican mejor sus emociones.</a:t>
            </a:r>
          </a:p>
          <a:p>
            <a:pPr marL="457200" indent="-457200">
              <a:buClr>
                <a:schemeClr val="accent4"/>
              </a:buClr>
              <a:buFont typeface="Papyrus" panose="03070502060502030205" pitchFamily="66" charset="0"/>
              <a:buChar char="–"/>
            </a:pPr>
            <a:r>
              <a:rPr lang="es-VE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Estadísticamente  han disminuido los hechos de violencia en el colegio</a:t>
            </a:r>
            <a:endParaRPr lang="es-VE" sz="26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11193" y="907460"/>
            <a:ext cx="388843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Procesos y Logros</a:t>
            </a:r>
            <a:endParaRPr lang="es-V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847528" y="1738364"/>
            <a:ext cx="96490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pyrus" panose="03070502060502030205" pitchFamily="66" charset="0"/>
              </a:rPr>
              <a:t>		</a:t>
            </a:r>
            <a:endParaRPr lang="es-VE" sz="26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9910"/>
            <a:ext cx="4320480" cy="2516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ángulo 14"/>
          <p:cNvSpPr/>
          <p:nvPr/>
        </p:nvSpPr>
        <p:spPr>
          <a:xfrm>
            <a:off x="5807968" y="846626"/>
            <a:ext cx="532859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Resistencia y Limitaciones</a:t>
            </a:r>
            <a:endParaRPr lang="es-V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76120" y="-74951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127448" y="3303780"/>
            <a:ext cx="9793087" cy="31085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El factor  tiempo es la mayor limitación a la que nos enfrentamos para la aplicación del programa de “Competencias 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</a:t>
            </a: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ociales”.</a:t>
            </a:r>
            <a:endParaRPr lang="es-VE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La resistencia se presenta  en algunos docentes al sentir  que tienen exceso de trabajo.</a:t>
            </a:r>
          </a:p>
          <a:p>
            <a:pPr marL="285750" indent="-285750" algn="just">
              <a:buFontTx/>
              <a:buChar char="-"/>
            </a:pP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No sentirse con las herramientas suficientes para desarrollar  algunas de las  actividades</a:t>
            </a:r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.</a:t>
            </a:r>
            <a:endParaRPr lang="es-V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760142"/>
            <a:ext cx="10515600" cy="535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                                                                            </a:t>
            </a:r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</a:t>
            </a:r>
            <a:r>
              <a:rPr lang="es-VE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</a:t>
            </a:r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51784" y="1673905"/>
            <a:ext cx="525658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Dificultades  y necesidades</a:t>
            </a:r>
            <a:endParaRPr lang="es-V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983432" y="2975705"/>
            <a:ext cx="10370368" cy="36216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El acceso a los textos de los diferentes niveles resulta muchas veces complicado, por no encontrarse en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físico. Los 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de la web,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presentan el contenido incompleto.</a:t>
            </a: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-En cuanto a necesidades, enfrentamos limitaciones a la hora de realizar los acompañamientos, ya que, la cantidad de personal no es suficiente para cubrirlos cabalmente.</a:t>
            </a:r>
          </a:p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-Requerimos fortalecer aún más al personal docente y a los representantes.</a:t>
            </a:r>
          </a:p>
          <a:p>
            <a:pPr marL="0" indent="0" algn="just">
              <a:buNone/>
            </a:pPr>
            <a:endParaRPr lang="es-VE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32656"/>
            <a:ext cx="248427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7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Diagrama"/>
          <p:cNvGraphicFramePr/>
          <p:nvPr>
            <p:extLst>
              <p:ext uri="{D42A27DB-BD31-4B8C-83A1-F6EECF244321}">
                <p14:modId xmlns:p14="http://schemas.microsoft.com/office/powerpoint/2010/main" val="27567187"/>
              </p:ext>
            </p:extLst>
          </p:nvPr>
        </p:nvGraphicFramePr>
        <p:xfrm>
          <a:off x="1343472" y="1452845"/>
          <a:ext cx="9433048" cy="516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479376" y="620688"/>
            <a:ext cx="9820317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METODOLOGÍA </a:t>
            </a:r>
            <a:endParaRPr lang="es-VE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     Toda sesión </a:t>
            </a: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de clases del Programa  tendrá  tres  momentos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08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78232" y="-27384"/>
            <a:ext cx="12294912" cy="6984776"/>
            <a:chOff x="-96688" y="-27384"/>
            <a:chExt cx="12294912" cy="698477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907" y="41442"/>
              <a:ext cx="5158157" cy="3459566"/>
            </a:xfrm>
            <a:prstGeom prst="rect">
              <a:avLst/>
            </a:prstGeom>
          </p:spPr>
        </p:pic>
        <p:pic>
          <p:nvPicPr>
            <p:cNvPr id="5" name="Picture 2" descr="http://oxfordhousebcn.com/wp-content/uploads/ingles-verano-ninos-joven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6"/>
            <a:stretch/>
          </p:blipFill>
          <p:spPr bwMode="auto">
            <a:xfrm>
              <a:off x="6023992" y="49433"/>
              <a:ext cx="4726110" cy="3442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4.bp.blogspot.com/-MatsL-Dl_O8/Ts54t8d_WDI/AAAAAAAAAIE/BKDwsFABz8g/s1600/Imagen+04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6"/>
            <a:stretch/>
          </p:blipFill>
          <p:spPr bwMode="auto">
            <a:xfrm>
              <a:off x="5231904" y="3479311"/>
              <a:ext cx="5225760" cy="3401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zetaestaticos.com/extremadura/img/noticias/0/573/573741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" t="16058" r="24336" b="14536"/>
            <a:stretch/>
          </p:blipFill>
          <p:spPr bwMode="auto">
            <a:xfrm>
              <a:off x="2305990" y="3432474"/>
              <a:ext cx="3862018" cy="34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Elipse 12"/>
            <p:cNvSpPr/>
            <p:nvPr/>
          </p:nvSpPr>
          <p:spPr>
            <a:xfrm>
              <a:off x="4007768" y="1484784"/>
              <a:ext cx="4005022" cy="36004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210" y="1628800"/>
              <a:ext cx="3689563" cy="3327738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5B9BD5"/>
                </a:clrFrom>
                <a:clrTo>
                  <a:srgbClr val="5B9BD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688" y="-27384"/>
              <a:ext cx="12294912" cy="6984776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 rot="7774183">
            <a:off x="6958484" y="4870344"/>
            <a:ext cx="2935415" cy="91854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523209"/>
              </a:avLst>
            </a:prstTxWarp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Aprendiendo a estudiar</a:t>
            </a:r>
          </a:p>
        </p:txBody>
      </p:sp>
      <p:sp>
        <p:nvSpPr>
          <p:cNvPr id="3" name="Rectángulo 2"/>
          <p:cNvSpPr/>
          <p:nvPr/>
        </p:nvSpPr>
        <p:spPr>
          <a:xfrm rot="14285143">
            <a:off x="1972706" y="4349105"/>
            <a:ext cx="3535092" cy="123995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623186"/>
              </a:avLst>
            </a:prstTxWarp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La naturaleza forma parte de nosotros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55840" y="1860444"/>
            <a:ext cx="2952328" cy="1118803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168445"/>
              </a:avLst>
            </a:prstTxWarp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Educar </a:t>
            </a:r>
            <a:endParaRPr lang="es-V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10" name="Rectángulo 9"/>
          <p:cNvSpPr/>
          <p:nvPr/>
        </p:nvSpPr>
        <p:spPr>
          <a:xfrm rot="3256902">
            <a:off x="6637316" y="1140547"/>
            <a:ext cx="3243413" cy="143979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688867"/>
              </a:avLst>
            </a:prstTxWarp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Controlando emociones, </a:t>
            </a:r>
            <a:endParaRPr lang="es-VE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resolvemos </a:t>
            </a:r>
            <a: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nuestros conflictos</a:t>
            </a:r>
          </a:p>
        </p:txBody>
      </p:sp>
      <p:sp>
        <p:nvSpPr>
          <p:cNvPr id="31" name="Rectángulo 30"/>
          <p:cNvSpPr/>
          <p:nvPr/>
        </p:nvSpPr>
        <p:spPr>
          <a:xfrm rot="18285853">
            <a:off x="1847037" y="1344270"/>
            <a:ext cx="3597968" cy="82936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339725"/>
              </a:avLst>
            </a:prstTxWarp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</a:t>
            </a:r>
            <a:endParaRPr lang="es-VE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convivir </a:t>
            </a:r>
            <a:r>
              <a:rPr lang="es-V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sanamente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497930" y="2985194"/>
            <a:ext cx="3110238" cy="217199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para </a:t>
            </a:r>
            <a:r>
              <a:rPr lang="es-V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transformar</a:t>
            </a:r>
          </a:p>
        </p:txBody>
      </p:sp>
    </p:spTree>
    <p:extLst>
      <p:ext uri="{BB962C8B-B14F-4D97-AF65-F5344CB8AC3E}">
        <p14:creationId xmlns:p14="http://schemas.microsoft.com/office/powerpoint/2010/main" val="10944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nnerwisdomblogdotcom.files.wordpress.com/2014/05/cropped-sunset-anaranjad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/>
          <a:stretch/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271464" y="3212976"/>
            <a:ext cx="10123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9600" dirty="0" smtClean="0">
                <a:solidFill>
                  <a:prstClr val="white"/>
                </a:solidFill>
                <a:latin typeface="Mistral" panose="03090702030407020403" pitchFamily="66" charset="0"/>
              </a:rPr>
              <a:t>Gracias por su atención </a:t>
            </a:r>
            <a:endParaRPr lang="es-VE" sz="9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9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060848"/>
            <a:ext cx="8712968" cy="4643264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VE" sz="2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Marcel </a:t>
            </a:r>
            <a:r>
              <a:rPr lang="es-VE" sz="2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Légaut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decía “La interioridad es condición para ser persona, para avanzar en nuestra propia humanización, hacia una vida plena”</a:t>
            </a:r>
          </a:p>
          <a:p>
            <a:pPr marL="0" indent="0" algn="just">
              <a:buNone/>
            </a:pPr>
            <a:endParaRPr lang="es-VE" sz="2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EL PORQUÉ: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importante y necesario cultivar la interioridad, especialmente </a:t>
            </a:r>
            <a:r>
              <a:rPr lang="es-VE" sz="2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en los </a:t>
            </a:r>
            <a:r>
              <a:rPr lang="es-VE" sz="2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“niños </a:t>
            </a:r>
            <a:r>
              <a:rPr lang="es-VE" sz="2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y en la </a:t>
            </a:r>
            <a:r>
              <a:rPr lang="es-VE" sz="2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escuela”,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ya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que nos capacita para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 conectarnos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con lo que los otros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son, generando </a:t>
            </a:r>
            <a:r>
              <a:rPr lang="es-VE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una renovada consciencia </a:t>
            </a: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relacional.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79" y="452922"/>
            <a:ext cx="3814421" cy="21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199456" y="365125"/>
            <a:ext cx="10154344" cy="1047651"/>
          </a:xfrm>
        </p:spPr>
        <p:txBody>
          <a:bodyPr>
            <a:normAutofit fontScale="90000"/>
          </a:bodyPr>
          <a:lstStyle/>
          <a:p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El porqué, qué y cómo de </a:t>
            </a:r>
            <a:r>
              <a:rPr lang="es-V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 </a:t>
            </a: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la  educación</a:t>
            </a:r>
            <a:b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 </a:t>
            </a: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de la interioridad</a:t>
            </a:r>
            <a:endParaRPr lang="es-V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78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060848"/>
            <a:ext cx="8712968" cy="4643264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VE" sz="2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EL QUÉ: “Un nuevo paradigma”: los conflictos diarios serán abordados desde una perspectiva diferente, porque nuestra relación con los otros será desde el reconocimiento y no desde el control. Es decir, interiorizar permite reconocer otras dimensiones cognitivas y tolerar las ideas y creencias de los demás.</a:t>
            </a:r>
          </a:p>
          <a:p>
            <a:pPr marL="0" indent="0" algn="just">
              <a:buNone/>
            </a:pPr>
            <a:endParaRPr lang="es-VE" sz="2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EL CÓMO:  se requiere de tiempo y espacio, así como de herramientas y recursos. Existen muchas formas, itinerarios y caminos, cada quien debe buscar y seguir aquel que le resulte más beneficioso.</a:t>
            </a:r>
            <a:endParaRPr lang="es-VE" sz="2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79" y="476672"/>
            <a:ext cx="3814421" cy="21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127448" y="365125"/>
            <a:ext cx="10226352" cy="1325563"/>
          </a:xfrm>
        </p:spPr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El </a:t>
            </a:r>
            <a:r>
              <a:rPr lang="es-V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porqué, qué y cómo de  la  educación</a:t>
            </a:r>
            <a:br>
              <a:rPr lang="es-V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 de la interioridad</a:t>
            </a:r>
          </a:p>
        </p:txBody>
      </p:sp>
    </p:spTree>
    <p:extLst>
      <p:ext uri="{BB962C8B-B14F-4D97-AF65-F5344CB8AC3E}">
        <p14:creationId xmlns:p14="http://schemas.microsoft.com/office/powerpoint/2010/main" val="13701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6325444"/>
              </p:ext>
            </p:extLst>
          </p:nvPr>
        </p:nvGraphicFramePr>
        <p:xfrm>
          <a:off x="6672672" y="1636996"/>
          <a:ext cx="48965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endParaRPr lang="es-VE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51384" y="692696"/>
            <a:ext cx="4647044" cy="318439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9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VE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VE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Modelo </a:t>
            </a:r>
            <a:r>
              <a:rPr lang="es-V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de Persona en el que se sustentan las bases antropológicas de la interioridad en el contexto educativo.</a:t>
            </a:r>
          </a:p>
          <a:p>
            <a:pPr marL="0" indent="0" algn="just">
              <a:buNone/>
            </a:pPr>
            <a:endParaRPr lang="es-VE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VE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VE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335360" y="1772816"/>
            <a:ext cx="11296326" cy="48245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Educación de la interioridad</a:t>
            </a:r>
            <a: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/>
            </a:r>
            <a:b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Dimensión relacional, interpersonal o social</a:t>
            </a:r>
            <a:endParaRPr lang="es-V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  <p:pic>
        <p:nvPicPr>
          <p:cNvPr id="2054" name="Picture 6" descr="http://blogs.ua.es/rafaelaltamiraycrevea/files/2013/01/fotoencabeza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85" y="2139588"/>
            <a:ext cx="3078485" cy="286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623392" y="1666704"/>
            <a:ext cx="10441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VE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algn="just"/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Nos permite relacionamos 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con los demás y </a:t>
            </a: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crear 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vínculos de responsabilidad y calidad en la interacción con </a:t>
            </a: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los demás.</a:t>
            </a:r>
            <a:endParaRPr lang="es-VE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2168" y="5009523"/>
            <a:ext cx="10701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Observar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y aprender a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cuestionar nuestra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propia conducta es un paso importante para crecer como persona, porque todo ello siempre nos revela alguna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información de  lo que ocurre en nuestro interior.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2169" y="2564904"/>
            <a:ext cx="82521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VE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algn="just"/>
            <a:endParaRPr lang="es-VE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algn="just"/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El 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nivel  de profundidad o superficialidad con la que </a:t>
            </a: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vivimos 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 </a:t>
            </a: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-de 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alguna </a:t>
            </a:r>
            <a:r>
              <a:rPr lang="es-V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manera- </a:t>
            </a:r>
            <a:r>
              <a:rPr lang="es-V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el reflejo de cómo nos vivimos y experimentamos a nosotros mismos.</a:t>
            </a:r>
          </a:p>
        </p:txBody>
      </p:sp>
    </p:spTree>
    <p:extLst>
      <p:ext uri="{BB962C8B-B14F-4D97-AF65-F5344CB8AC3E}">
        <p14:creationId xmlns:p14="http://schemas.microsoft.com/office/powerpoint/2010/main" val="25879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839416" y="1583928"/>
            <a:ext cx="10873208" cy="51574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Educación de la interioridad</a:t>
            </a:r>
            <a:b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Dimensión física: </a:t>
            </a:r>
            <a:endParaRPr lang="es-V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27448" y="1666704"/>
            <a:ext cx="10441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 nuestra 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corporalidad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.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 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 través de nuestro cuerpo nos relacionamos y expresamos la realidad de otro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mundo (el interior).</a:t>
            </a: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14971" y="5171708"/>
            <a:ext cx="10553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Escuchar nuestros mensajes corporales,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observarnos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 nosotros mismos en aquello que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expresamos, y en cómo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lo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hacemos, puede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ayudarnos a detectar nuestras propias coherencias e incoherencias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y,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como consecuencia,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llevarnos a reflexionar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acerca de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lo que nos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sucede</a:t>
            </a:r>
            <a:r>
              <a:rPr lang="es-V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67" y="2879020"/>
            <a:ext cx="5798065" cy="17998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2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839416" y="1583928"/>
            <a:ext cx="10040717" cy="51574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7448" y="3821343"/>
            <a:ext cx="9361040" cy="29200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VE" sz="26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Los sentimientos </a:t>
            </a:r>
            <a:r>
              <a:rPr lang="es-VE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se  aprenden como resultado de la cristalización y la elaboración de varias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emociones</a:t>
            </a:r>
            <a:r>
              <a:rPr lang="es-VE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(de acuerdo a la formación)</a:t>
            </a:r>
            <a:endParaRPr lang="es-VE" sz="2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VE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Conocer qué nos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emociona, </a:t>
            </a:r>
            <a:r>
              <a:rPr lang="es-VE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por qué, y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cómo </a:t>
            </a:r>
            <a:r>
              <a:rPr lang="es-VE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nos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sentimos, </a:t>
            </a:r>
            <a:r>
              <a:rPr lang="es-VE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ante determinados sucesos, acontecimientos o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situaciones, </a:t>
            </a:r>
            <a:r>
              <a:rPr lang="es-VE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nos ayuda a reconocer una parte importante de nuestra 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identidad.</a:t>
            </a:r>
            <a:endParaRPr lang="es-VE" sz="2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Educación de la interioridad</a:t>
            </a:r>
            <a:b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Dimensión psicológica</a:t>
            </a:r>
            <a: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: </a:t>
            </a:r>
            <a:endParaRPr lang="es-VE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83432" y="1751619"/>
            <a:ext cx="6984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VE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  <a:p>
            <a:pPr algn="just"/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Formada 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por la parte </a:t>
            </a:r>
            <a:r>
              <a:rPr lang="es-VE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afectiva.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Ésta incluye 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las “emociones”,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que surgen como respuestas a diversos acontecimientos externos o internos.</a:t>
            </a: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://img.youtube.com/vi/8ja_qNXe5yI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4231" y="1583928"/>
            <a:ext cx="2695899" cy="2483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983432" y="3575121"/>
            <a:ext cx="9731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.</a:t>
            </a: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695400" y="1583928"/>
            <a:ext cx="10960893" cy="51574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V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5400" y="1825625"/>
            <a:ext cx="7562056" cy="22514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Esta 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dimensión está formada por el mundo de nuestras ideas, pensamientos e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imágenes; 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saberes e informaciones que nos permiten conceptualizar la realidad. Éstos influyen en nuestras emociones, cuerpo y </a:t>
            </a:r>
            <a:r>
              <a:rPr lang="es-V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relaciones, hasta cierto punto, </a:t>
            </a:r>
            <a:r>
              <a:rPr lang="es-VE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nuestro modo de actuar.</a:t>
            </a:r>
          </a:p>
          <a:p>
            <a:pPr marL="0" indent="0" algn="just">
              <a:buNone/>
            </a:pPr>
            <a:endParaRPr lang="es-VE" sz="2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eoi.es/blogs/mintecon/files/2014/06/7.-inteligencia-emocional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9566" b="12919"/>
          <a:stretch/>
        </p:blipFill>
        <p:spPr bwMode="auto">
          <a:xfrm>
            <a:off x="8328248" y="1628800"/>
            <a:ext cx="3384376" cy="2555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8040216" y="299035"/>
            <a:ext cx="3744416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V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Interiorizar para Crecer y Convivir Sanamente</a:t>
            </a:r>
            <a:endParaRPr lang="es-VE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  <a:t>Educación de la interioridad</a:t>
            </a:r>
            <a:b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haroni" panose="02010803020104030203" pitchFamily="2" charset="-79"/>
              </a:rPr>
            </a:br>
            <a:r>
              <a:rPr lang="es-V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Dimensión intelectual o cognitiva</a:t>
            </a:r>
            <a:r>
              <a:rPr lang="es-V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: </a:t>
            </a:r>
            <a:endParaRPr lang="es-VE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haroni" panose="02010803020104030203" pitchFamily="2" charset="-79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9396" y="4402016"/>
            <a:ext cx="10873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Aprender a pensar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es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aprender a estar siempre aprendiendo, porque todo cuanto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sucede,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además de ser aceptado, debería hacernos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reflexionar.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No oponernos a lo que nos sucede y dejarnos fluir, generará en nosotros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mejores resultados cuando enfrentemos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situaciones difíciles, nos sentiremos mejor con nosotros mismos, más relajados y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podremos mantener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relaciones más armoniosas, más </a:t>
            </a:r>
            <a:r>
              <a:rPr lang="es-VE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conscientes, menos frágiles ante las </a:t>
            </a:r>
            <a:r>
              <a:rPr lang="es-VE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rial" panose="020B0604020202020204" pitchFamily="34" charset="0"/>
              </a:rPr>
              <a:t>circunstancias del momento.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1720</Words>
  <Application>Microsoft Office PowerPoint</Application>
  <PresentationFormat>Personalizado</PresentationFormat>
  <Paragraphs>198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Imagen de mapa de bits</vt:lpstr>
      <vt:lpstr>Presentación de PowerPoint</vt:lpstr>
      <vt:lpstr> Interiorizar:</vt:lpstr>
      <vt:lpstr>  El porqué, qué y cómo de  la  educación  de la interioridad</vt:lpstr>
      <vt:lpstr> El porqué, qué y cómo de  la  educación  de la interioridad</vt:lpstr>
      <vt:lpstr>  </vt:lpstr>
      <vt:lpstr> Educación de la interioridad Dimensión relacional, interpersonal o social</vt:lpstr>
      <vt:lpstr>Educación de la interioridad Dimensión física: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Teoría de las Inteligencias Múltiples                           (Howard Gardner)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                                                 Interiorizar para Crecer y Convivir Sanamente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INTERIORIZAR  PARA  CRECER  Y  CONVIVIR</dc:title>
  <dc:creator>user</dc:creator>
  <cp:lastModifiedBy>Luis Ugalde</cp:lastModifiedBy>
  <cp:revision>215</cp:revision>
  <dcterms:created xsi:type="dcterms:W3CDTF">2015-03-25T21:57:17Z</dcterms:created>
  <dcterms:modified xsi:type="dcterms:W3CDTF">2015-04-23T15:13:02Z</dcterms:modified>
</cp:coreProperties>
</file>